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6" r:id="rId1"/>
  </p:sldMasterIdLst>
  <p:notesMasterIdLst>
    <p:notesMasterId r:id="rId24"/>
  </p:notesMasterIdLst>
  <p:sldIdLst>
    <p:sldId id="298" r:id="rId2"/>
    <p:sldId id="338" r:id="rId3"/>
    <p:sldId id="361" r:id="rId4"/>
    <p:sldId id="360" r:id="rId5"/>
    <p:sldId id="362" r:id="rId6"/>
    <p:sldId id="389" r:id="rId7"/>
    <p:sldId id="364" r:id="rId8"/>
    <p:sldId id="390" r:id="rId9"/>
    <p:sldId id="367" r:id="rId10"/>
    <p:sldId id="368" r:id="rId11"/>
    <p:sldId id="369" r:id="rId12"/>
    <p:sldId id="387" r:id="rId13"/>
    <p:sldId id="370" r:id="rId14"/>
    <p:sldId id="388" r:id="rId15"/>
    <p:sldId id="372" r:id="rId16"/>
    <p:sldId id="375" r:id="rId17"/>
    <p:sldId id="376" r:id="rId18"/>
    <p:sldId id="373" r:id="rId19"/>
    <p:sldId id="377" r:id="rId20"/>
    <p:sldId id="381" r:id="rId21"/>
    <p:sldId id="382" r:id="rId22"/>
    <p:sldId id="384"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24">
          <p15:clr>
            <a:srgbClr val="A4A3A4"/>
          </p15:clr>
        </p15:guide>
        <p15:guide id="2" orient="horz" pos="1056">
          <p15:clr>
            <a:srgbClr val="A4A3A4"/>
          </p15:clr>
        </p15:guide>
        <p15:guide id="3" orient="horz" pos="1200">
          <p15:clr>
            <a:srgbClr val="A4A3A4"/>
          </p15:clr>
        </p15:guide>
        <p15:guide id="4" pos="2592">
          <p15:clr>
            <a:srgbClr val="A4A3A4"/>
          </p15:clr>
        </p15:guide>
        <p15:guide id="5" pos="240">
          <p15:clr>
            <a:srgbClr val="A4A3A4"/>
          </p15:clr>
        </p15:guide>
        <p15:guide id="6" pos="2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9D6"/>
    <a:srgbClr val="2BA6DD"/>
    <a:srgbClr val="249FDC"/>
    <a:srgbClr val="319ECF"/>
    <a:srgbClr val="0992E7"/>
    <a:srgbClr val="2299CE"/>
    <a:srgbClr val="2CA6DC"/>
    <a:srgbClr val="29A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2238" autoAdjust="0"/>
  </p:normalViewPr>
  <p:slideViewPr>
    <p:cSldViewPr>
      <p:cViewPr varScale="1">
        <p:scale>
          <a:sx n="64" d="100"/>
          <a:sy n="64" d="100"/>
        </p:scale>
        <p:origin x="1338" y="60"/>
      </p:cViewPr>
      <p:guideLst>
        <p:guide orient="horz" pos="624"/>
        <p:guide orient="horz" pos="1056"/>
        <p:guide orient="horz" pos="1200"/>
        <p:guide pos="2592"/>
        <p:guide pos="24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645"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07"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07" charset="-128"/>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ea typeface="ＭＳ Ｐゴシック" pitchFamily="-107" charset="-128"/>
              </a:defRPr>
            </a:lvl1pPr>
          </a:lstStyle>
          <a:p>
            <a:pPr>
              <a:defRPr/>
            </a:pPr>
            <a:fld id="{BB383532-DB34-4832-82B7-6E1F16B828CD}" type="slidenum">
              <a:rPr lang="en-US"/>
              <a:pPr>
                <a:defRPr/>
              </a:pPr>
              <a:t>‹#›</a:t>
            </a:fld>
            <a:endParaRPr lang="en-US"/>
          </a:p>
        </p:txBody>
      </p:sp>
    </p:spTree>
    <p:extLst>
      <p:ext uri="{BB962C8B-B14F-4D97-AF65-F5344CB8AC3E}">
        <p14:creationId xmlns:p14="http://schemas.microsoft.com/office/powerpoint/2010/main" val="2017834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834D13A-6214-4F81-959F-8D9C5CA6C384}" type="slidenum">
              <a:rPr lang="en-US" sz="1200" smtClean="0"/>
              <a:pPr/>
              <a:t>1</a:t>
            </a:fld>
            <a:endParaRPr lang="en-US" sz="1200" smtClean="0"/>
          </a:p>
        </p:txBody>
      </p:sp>
      <p:sp>
        <p:nvSpPr>
          <p:cNvPr id="501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6AFC955F-98E0-4CBA-96E3-E1BA9D3803E5}" type="slidenum">
              <a:rPr lang="en-US" sz="1200"/>
              <a:pPr algn="r"/>
              <a:t>1</a:t>
            </a:fld>
            <a:endParaRPr lang="en-US" sz="1200"/>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07" charset="-128"/>
                <a:cs typeface="+mn-cs"/>
              </a:rPr>
              <a:t>Welcome to this presentation about the 20</a:t>
            </a:r>
            <a:r>
              <a:rPr lang="en-US" sz="1200" kern="1200" baseline="30000" dirty="0" smtClean="0">
                <a:solidFill>
                  <a:schemeClr val="tx1"/>
                </a:solidFill>
                <a:effectLst/>
                <a:latin typeface="Arial" charset="0"/>
                <a:ea typeface="ＭＳ Ｐゴシック" pitchFamily="-107" charset="-128"/>
                <a:cs typeface="+mn-cs"/>
              </a:rPr>
              <a:t>th</a:t>
            </a:r>
            <a:r>
              <a:rPr lang="en-US" sz="1200" kern="1200" dirty="0" smtClean="0">
                <a:solidFill>
                  <a:schemeClr val="tx1"/>
                </a:solidFill>
                <a:effectLst/>
                <a:latin typeface="Arial" charset="0"/>
                <a:ea typeface="ＭＳ Ｐゴシック" pitchFamily="-107" charset="-128"/>
                <a:cs typeface="+mn-cs"/>
              </a:rPr>
              <a:t> annual Great Backyard Bird Count—often called the “GBBC” for short! The next count is taking place February _____ through the ____. The GBBC is led by the Cornell Lab of Ornithology and the National Audubon Society with Canadian partner, Bird Studies Canada. The program website is </a:t>
            </a:r>
            <a:r>
              <a:rPr lang="en-US" sz="1200" kern="1200" dirty="0" err="1" smtClean="0">
                <a:solidFill>
                  <a:schemeClr val="tx1"/>
                </a:solidFill>
                <a:effectLst/>
                <a:latin typeface="Arial" charset="0"/>
                <a:ea typeface="ＭＳ Ｐゴシック" pitchFamily="-107" charset="-128"/>
                <a:cs typeface="+mn-cs"/>
              </a:rPr>
              <a:t>BirdCount</a:t>
            </a:r>
            <a:r>
              <a:rPr lang="en-US" sz="1200" kern="1200" dirty="0" smtClean="0">
                <a:solidFill>
                  <a:schemeClr val="tx1"/>
                </a:solidFill>
                <a:effectLst/>
                <a:latin typeface="Arial" charset="0"/>
                <a:ea typeface="ＭＳ Ｐゴシック" pitchFamily="-107" charset="-128"/>
                <a:cs typeface="+mn-cs"/>
              </a:rPr>
              <a:t> *dot* org.</a:t>
            </a:r>
            <a:br>
              <a:rPr lang="en-US" sz="1200" kern="1200" dirty="0" smtClean="0">
                <a:solidFill>
                  <a:schemeClr val="tx1"/>
                </a:solidFill>
                <a:effectLst/>
                <a:latin typeface="Arial" charset="0"/>
                <a:ea typeface="ＭＳ Ｐゴシック" pitchFamily="-107" charset="-128"/>
                <a:cs typeface="+mn-cs"/>
              </a:rPr>
            </a:br>
            <a:endParaRPr lang="en-US" sz="1200" kern="1200" dirty="0" smtClean="0">
              <a:solidFill>
                <a:schemeClr val="tx1"/>
              </a:solidFill>
              <a:effectLst/>
              <a:latin typeface="Arial" charset="0"/>
              <a:ea typeface="ＭＳ Ｐゴシック" pitchFamily="-107" charset="-128"/>
              <a:cs typeface="+mn-cs"/>
            </a:endParaRPr>
          </a:p>
          <a:p>
            <a:pPr lvl="0"/>
            <a:r>
              <a:rPr lang="en-US" sz="1200" kern="1200" dirty="0" smtClean="0">
                <a:solidFill>
                  <a:schemeClr val="tx1"/>
                </a:solidFill>
                <a:effectLst/>
                <a:latin typeface="Arial" charset="0"/>
                <a:ea typeface="ＭＳ Ｐゴシック" pitchFamily="-107" charset="-128"/>
                <a:cs typeface="+mn-cs"/>
              </a:rPr>
              <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21628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10</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10</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If you are new to the count or have not taken part since before 2013,  you’ll first be asked to create a free GBBC account. If you already have an account for the GBBC, eBird, or another Cornell Lab citizen science project, please use that same username name and password to log in; you do NOT have to create a new account.</a:t>
            </a:r>
          </a:p>
          <a:p>
            <a:r>
              <a:rPr lang="en-US" sz="1200" kern="1200" dirty="0" smtClean="0">
                <a:solidFill>
                  <a:schemeClr val="tx1"/>
                </a:solidFill>
                <a:effectLst/>
                <a:latin typeface="Arial" charset="0"/>
                <a:ea typeface="ＭＳ Ｐゴシック" pitchFamily="-107" charset="-128"/>
                <a:cs typeface="+mn-cs"/>
              </a:rPr>
              <a:t> </a:t>
            </a:r>
          </a:p>
          <a:p>
            <a:pPr lvl="0"/>
            <a:r>
              <a:rPr lang="en-US" sz="1200" kern="1200" dirty="0" smtClean="0">
                <a:solidFill>
                  <a:schemeClr val="tx1"/>
                </a:solidFill>
                <a:effectLst/>
                <a:latin typeface="Arial" charset="0"/>
                <a:ea typeface="ＭＳ Ｐゴシック" pitchFamily="-107" charset="-128"/>
                <a:cs typeface="+mn-cs"/>
              </a:rPr>
              <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133796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11</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11</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When you’re ready to enter your checklists you’ll first be asked “Where did you bird?” This is where you map the exact location where you were counting. If you’ve done the count before you can choose a site you’ve already mapped. If you’re watching at a new location or participating for the first time, click “Find it on a Map” on this page. On the next screen, shown here on the lower-right, you’ll fill out your county, state, or province—and choose your country from a drop-down menu. Participants in the U.S., Canada, and Mexico must enter their state or province</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943682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12</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12</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107" charset="-128"/>
                <a:cs typeface="+mn-cs"/>
              </a:rPr>
              <a:t>When the map comes up, zoom to your location or type the address in the top search bar. When you have found the location you want, left-click on it with your mouse. You’ll see a large green marker which you’ll drop at your birding location—then it turns blue. Position the marker, if needed, and name your location so you can choose it again for future checklists. The red markers you see are birding “hotspots” set up by other birdwatchers and you can use them as your location if you were counting birds there.  </a:t>
            </a:r>
          </a:p>
          <a:p>
            <a:pPr lvl="0"/>
            <a:r>
              <a:rPr lang="en-US" sz="1200" kern="1200" dirty="0" smtClean="0">
                <a:solidFill>
                  <a:schemeClr val="tx1"/>
                </a:solidFill>
                <a:effectLst/>
                <a:latin typeface="Arial" charset="0"/>
                <a:ea typeface="ＭＳ Ｐゴシック" pitchFamily="-107" charset="-128"/>
                <a:cs typeface="+mn-cs"/>
              </a:rPr>
              <a:t> </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133006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13</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13</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Next step: The Date and Effort page. This where you tell us which date the checklist is for and the type of count you did. Choose: </a:t>
            </a:r>
            <a:r>
              <a:rPr lang="en-US" sz="1200" b="1" kern="1200" dirty="0" smtClean="0">
                <a:solidFill>
                  <a:schemeClr val="tx1"/>
                </a:solidFill>
                <a:effectLst/>
                <a:latin typeface="Arial" charset="0"/>
                <a:ea typeface="ＭＳ Ｐゴシック" pitchFamily="-107" charset="-128"/>
                <a:cs typeface="+mn-cs"/>
              </a:rPr>
              <a:t>traveling </a:t>
            </a:r>
            <a:r>
              <a:rPr lang="en-US" sz="1200" kern="1200" dirty="0" smtClean="0">
                <a:solidFill>
                  <a:schemeClr val="tx1"/>
                </a:solidFill>
                <a:effectLst/>
                <a:latin typeface="Arial" charset="0"/>
                <a:ea typeface="ＭＳ Ｐゴシック" pitchFamily="-107" charset="-128"/>
                <a:cs typeface="+mn-cs"/>
              </a:rPr>
              <a:t>if you were walking or driving around (if you’re driving, please break down the route into segments with the same habitat, preferably five miles in length or less and submit a separate checklist for each segment); choose</a:t>
            </a:r>
            <a:r>
              <a:rPr lang="en-US" sz="1200" b="1" kern="1200" dirty="0" smtClean="0">
                <a:solidFill>
                  <a:schemeClr val="tx1"/>
                </a:solidFill>
                <a:effectLst/>
                <a:latin typeface="Arial" charset="0"/>
                <a:ea typeface="ＭＳ Ｐゴシック" pitchFamily="-107" charset="-128"/>
                <a:cs typeface="+mn-cs"/>
              </a:rPr>
              <a:t> stationary </a:t>
            </a:r>
            <a:r>
              <a:rPr lang="en-US" sz="1200" kern="1200" dirty="0" smtClean="0">
                <a:solidFill>
                  <a:schemeClr val="tx1"/>
                </a:solidFill>
                <a:effectLst/>
                <a:latin typeface="Arial" charset="0"/>
                <a:ea typeface="ＭＳ Ｐゴシック" pitchFamily="-107" charset="-128"/>
                <a:cs typeface="+mn-cs"/>
              </a:rPr>
              <a:t>if you stayed in one place, perhaps watching feeders from a window; choose </a:t>
            </a:r>
            <a:r>
              <a:rPr lang="en-US" sz="1200" b="1" kern="1200" dirty="0" smtClean="0">
                <a:solidFill>
                  <a:schemeClr val="tx1"/>
                </a:solidFill>
                <a:effectLst/>
                <a:latin typeface="Arial" charset="0"/>
                <a:ea typeface="ＭＳ Ｐゴシック" pitchFamily="-107" charset="-128"/>
                <a:cs typeface="+mn-cs"/>
              </a:rPr>
              <a:t>incidental </a:t>
            </a:r>
            <a:r>
              <a:rPr lang="en-US" sz="1200" kern="1200" dirty="0" smtClean="0">
                <a:solidFill>
                  <a:schemeClr val="tx1"/>
                </a:solidFill>
                <a:effectLst/>
                <a:latin typeface="Arial" charset="0"/>
                <a:ea typeface="ＭＳ Ｐゴシック" pitchFamily="-107" charset="-128"/>
                <a:cs typeface="+mn-cs"/>
              </a:rPr>
              <a:t>if you’re reporting birds you saw while you were doing something else and watching birds was not your primary activity.</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42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14</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14</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After you choose the type of count you did, you’ll see additional spaces show up below where you mark the time you started, how much total time you spent counting, how many people contributed to the checklist, and the distance covered if it was a traveling count. When putting in your birding start time, put hours in the first box and minutes in the second. Remember to choose “A.M.” or “P.M.” from the small dropdown menu.</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115444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15</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15</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Now you’re on the bird list page, showing the species that are likely to be seen in your area in February. There are several tools and options in the light-blue column on the right side of the bird list page. You can look for a species in the list using the “jump to species” search bar at the top. You may change the list from taxonomic to alphabetical order and show or hide rare species and subspecies. If a bird you saw does not appear on the main checklist, click the "show rarities" option. If the species still isn’t there, go to “Add Species,” type the name, and add it to your list. If you’re participating from a country outside the U.S. and Canada, click “preferences” to set your preferred language for bird names; you can also search for a species by its scientific or Latin name.</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97148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16</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16</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As soon as you enter a number next to a species, you’ll see a small “Add Details” button appear to the right of the bird name. Clicking it provides additional space for you to add information about the sighting if you wish. This is especially important if you are reporting something rare or in unusually high numbers. Use this section to add notes on how you identified the bird and even upload a digital image with your checklist. A photo is very helpful in confirming a rare sighting. Photos uploaded</a:t>
            </a:r>
            <a:r>
              <a:rPr lang="en-US" sz="1200" kern="1200" baseline="0" dirty="0" smtClean="0">
                <a:solidFill>
                  <a:schemeClr val="tx1"/>
                </a:solidFill>
                <a:effectLst/>
                <a:latin typeface="Arial" charset="0"/>
                <a:ea typeface="ＭＳ Ｐゴシック" pitchFamily="-107" charset="-128"/>
                <a:cs typeface="+mn-cs"/>
              </a:rPr>
              <a:t> with checklists become part of the Cornell Lab’s Macaulay Library digital archive.</a:t>
            </a:r>
            <a:endParaRPr lang="en-US" sz="1200" kern="1200" dirty="0" smtClean="0">
              <a:solidFill>
                <a:schemeClr val="tx1"/>
              </a:solidFill>
              <a:effectLst/>
              <a:latin typeface="Arial" charset="0"/>
              <a:ea typeface="ＭＳ Ｐゴシック" pitchFamily="-107" charset="-128"/>
              <a:cs typeface="+mn-cs"/>
            </a:endParaRPr>
          </a:p>
          <a:p>
            <a:r>
              <a:rPr lang="en-US" sz="1200" kern="1200" dirty="0" smtClean="0">
                <a:solidFill>
                  <a:schemeClr val="tx1"/>
                </a:solidFill>
                <a:effectLst/>
                <a:latin typeface="Arial" charset="0"/>
                <a:ea typeface="ＭＳ Ｐゴシック" pitchFamily="-107" charset="-128"/>
                <a:cs typeface="+mn-cs"/>
              </a:rPr>
              <a:t> </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00005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17</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17</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If you enter a species or a number of birds that is unusual, you will get a message in a yellow bar at the top of the page asking you to fix the item. If you’re sure about the sighting and have added comments supporting it, click the green “complete” button. Your report will go to a GBBC data reviewer for your area. </a:t>
            </a:r>
            <a:r>
              <a:rPr lang="en-US" sz="1200" b="1" kern="1200" dirty="0" smtClean="0">
                <a:solidFill>
                  <a:schemeClr val="tx1"/>
                </a:solidFill>
                <a:effectLst/>
                <a:latin typeface="Arial" charset="0"/>
                <a:ea typeface="ＭＳ Ｐゴシック" pitchFamily="-107" charset="-128"/>
                <a:cs typeface="+mn-cs"/>
              </a:rPr>
              <a:t>This is a normal part of the process</a:t>
            </a:r>
            <a:r>
              <a:rPr lang="en-US" sz="1200" kern="1200" dirty="0" smtClean="0">
                <a:solidFill>
                  <a:schemeClr val="tx1"/>
                </a:solidFill>
                <a:effectLst/>
                <a:latin typeface="Arial" charset="0"/>
                <a:ea typeface="ＭＳ Ｐゴシック" pitchFamily="-107" charset="-128"/>
                <a:cs typeface="+mn-cs"/>
              </a:rPr>
              <a:t>. You may even be contacted by a reviewer to confirm the sighting. This is just one of the ways that we make sure the data is accurate.</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425224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18</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18</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In the lower right-hand corner of the bird list page, you are required to check whether you are submitting a complete checklist of all the birds you were able to identify. The only time you’ll select “no” is if you are </a:t>
            </a:r>
            <a:r>
              <a:rPr lang="en-US" sz="1200" b="1" kern="1200" dirty="0" smtClean="0">
                <a:solidFill>
                  <a:schemeClr val="tx1"/>
                </a:solidFill>
                <a:effectLst/>
                <a:latin typeface="Arial" charset="0"/>
                <a:ea typeface="ＭＳ Ｐゴシック" pitchFamily="-107" charset="-128"/>
                <a:cs typeface="+mn-cs"/>
              </a:rPr>
              <a:t>deliberately excluding</a:t>
            </a:r>
            <a:r>
              <a:rPr lang="en-US" sz="1200" kern="1200" dirty="0" smtClean="0">
                <a:solidFill>
                  <a:schemeClr val="tx1"/>
                </a:solidFill>
                <a:effectLst/>
                <a:latin typeface="Arial" charset="0"/>
                <a:ea typeface="ＭＳ Ｐゴシック" pitchFamily="-107" charset="-128"/>
                <a:cs typeface="+mn-cs"/>
              </a:rPr>
              <a:t> some species from your list (like if you counted everything other than crows or gulls or another species). Otherwise, click “yes” to indicate you are including everything you could identify---click “yes” even if you saw some birds you could not identify. Then click the green “submit” button.</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4067834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19</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19</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You’ll see a confirmation page where you can review the list you submitted. If something isn’t right, use the small edit buttons to the right of each entry to edit your checklist. If you want a copy of your report sent to you, click “Email Yourself” at the top-right. If you were birding with a friend and want them to be able to add the list to their GBBC or eBird account, click “Share with Others in Your Party.” The checklists that you share this way will be included in your friends’ personal observations. Birds shared on your lists at the same location will not be counted more than once. If you just want to share your list with someone who was not birding with you, copy the web address at the top of your checklist and email that—you’ll see an ID number in the address. If you have other checklists to enter you can do so from the confirmation page using the links on the right.</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194135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800476E4-1FB6-42F9-A2BC-316B05B5AA00}" type="slidenum">
              <a:rPr lang="en-US" sz="1200" smtClean="0"/>
              <a:pPr/>
              <a:t>2</a:t>
            </a:fld>
            <a:endParaRPr lang="en-US" sz="1200" smtClean="0"/>
          </a:p>
        </p:txBody>
      </p:sp>
      <p:sp>
        <p:nvSpPr>
          <p:cNvPr id="512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735951DE-1CBA-49EE-A1DE-64A9C0EDD85E}" type="slidenum">
              <a:rPr lang="en-US" sz="1200"/>
              <a:pPr algn="r"/>
              <a:t>2</a:t>
            </a:fld>
            <a:endParaRPr lang="en-US" sz="120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Because the GBBC is part of the eBird online checklist program, anyone with an Internet connection, </a:t>
            </a:r>
            <a:r>
              <a:rPr lang="en-US" sz="1200" b="1" kern="1200" dirty="0" smtClean="0">
                <a:solidFill>
                  <a:schemeClr val="tx1"/>
                </a:solidFill>
                <a:effectLst/>
                <a:latin typeface="Arial" charset="0"/>
                <a:ea typeface="ＭＳ Ｐゴシック" pitchFamily="-107" charset="-128"/>
                <a:cs typeface="+mn-cs"/>
              </a:rPr>
              <a:t>anywhere in the world,</a:t>
            </a:r>
            <a:r>
              <a:rPr lang="en-US" sz="1200" kern="1200" dirty="0" smtClean="0">
                <a:solidFill>
                  <a:schemeClr val="tx1"/>
                </a:solidFill>
                <a:effectLst/>
                <a:latin typeface="Arial" charset="0"/>
                <a:ea typeface="ＭＳ Ｐゴシック" pitchFamily="-107" charset="-128"/>
                <a:cs typeface="+mn-cs"/>
              </a:rPr>
              <a:t> can take part, even through a mobile device. All ages and skill levels are very welcome – if you can identify a single species of bird we want to hear from you.</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436912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20</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20</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If you have other questions about the GBBC or how to create an account and enter or explore data, please read through our FAQs on </a:t>
            </a:r>
            <a:r>
              <a:rPr lang="en-US" sz="1200" kern="1200" dirty="0" err="1" smtClean="0">
                <a:solidFill>
                  <a:schemeClr val="tx1"/>
                </a:solidFill>
                <a:effectLst/>
                <a:latin typeface="Arial" charset="0"/>
                <a:ea typeface="ＭＳ Ｐゴシック" pitchFamily="-107" charset="-128"/>
                <a:cs typeface="+mn-cs"/>
              </a:rPr>
              <a:t>BirdCount</a:t>
            </a:r>
            <a:r>
              <a:rPr lang="en-US" sz="1200" kern="1200" dirty="0" smtClean="0">
                <a:solidFill>
                  <a:schemeClr val="tx1"/>
                </a:solidFill>
                <a:effectLst/>
                <a:latin typeface="Arial" charset="0"/>
                <a:ea typeface="ＭＳ Ｐゴシック" pitchFamily="-107" charset="-128"/>
                <a:cs typeface="+mn-cs"/>
              </a:rPr>
              <a:t> *dot* org. Your question may be addressed there. We hope you’ll join us for the next world-wide Great Backyard Bird Count. Tell others and invite someone new to try birding with you this year. You’ll find birding tips, gorgeous photos, and more at </a:t>
            </a:r>
            <a:r>
              <a:rPr lang="en-US" sz="1200" kern="1200" dirty="0" err="1" smtClean="0">
                <a:solidFill>
                  <a:schemeClr val="tx1"/>
                </a:solidFill>
                <a:effectLst/>
                <a:latin typeface="Arial" charset="0"/>
                <a:ea typeface="ＭＳ Ｐゴシック" pitchFamily="-107" charset="-128"/>
                <a:cs typeface="+mn-cs"/>
              </a:rPr>
              <a:t>BirdCount</a:t>
            </a:r>
            <a:r>
              <a:rPr lang="en-US" sz="1200" kern="1200" dirty="0" smtClean="0">
                <a:solidFill>
                  <a:schemeClr val="tx1"/>
                </a:solidFill>
                <a:effectLst/>
                <a:latin typeface="Arial" charset="0"/>
                <a:ea typeface="ＭＳ Ｐゴシック" pitchFamily="-107" charset="-128"/>
                <a:cs typeface="+mn-cs"/>
              </a:rPr>
              <a:t> *dot* org.  </a:t>
            </a:r>
          </a:p>
          <a:p>
            <a:r>
              <a:rPr lang="en-US" sz="1200" kern="1200" dirty="0" smtClean="0">
                <a:solidFill>
                  <a:schemeClr val="tx1"/>
                </a:solidFill>
                <a:effectLst/>
                <a:latin typeface="Arial" charset="0"/>
                <a:ea typeface="ＭＳ Ｐゴシック" pitchFamily="-107" charset="-128"/>
                <a:cs typeface="+mn-cs"/>
              </a:rPr>
              <a:t> </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112021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21</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21</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All the photos you’ve seen in this presentation were taken by GBBC participants. You can upload your photos for the upcoming contest through the GBBC website. The top winner in each category receives great prizes. </a:t>
            </a:r>
          </a:p>
          <a:p>
            <a:r>
              <a:rPr lang="en-US" sz="1200" kern="1200" dirty="0" smtClean="0">
                <a:solidFill>
                  <a:schemeClr val="tx1"/>
                </a:solidFill>
                <a:effectLst/>
                <a:latin typeface="Arial" charset="0"/>
                <a:ea typeface="ＭＳ Ｐゴシック" pitchFamily="-107" charset="-128"/>
                <a:cs typeface="+mn-cs"/>
              </a:rPr>
              <a:t> </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3467911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22</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22</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Extra slide for any local GBBC event.</a:t>
            </a:r>
          </a:p>
        </p:txBody>
      </p:sp>
    </p:spTree>
    <p:extLst>
      <p:ext uri="{BB962C8B-B14F-4D97-AF65-F5344CB8AC3E}">
        <p14:creationId xmlns:p14="http://schemas.microsoft.com/office/powerpoint/2010/main" val="145044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3</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3</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Though it’s called the Great BACKYARD Bird Count—you can count birds anywhere—at a nearby park, nature center, your schoolyard, or neighborhood—anywhere you find birds! </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08830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4</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4</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In addition to accepting bird observations from anywhere in the world, you can now use the eBird and GBBC programs to keep track of your bird life list, yard list, and any other lists for countries, states, provinces, and counties which will be automatically stored and updated. You can explore what is being reported by others in your area and around the world—and you can keep on reporting your birds year round through eBird. You can always go back into your reports anytime to edit or make corrections, either through the GBBC website or directly in eBird.</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263292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5</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5</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Your observations are important because no single scientist or team of scientists could hope to capture so much information about birds around the world in only four days. Each year tens of thousands of people submit checklists reporting many millions of birds. Your information provides a long-term record of how bird populations may be changing over time. Make sure </a:t>
            </a:r>
            <a:r>
              <a:rPr lang="en-US" sz="1200" i="1" kern="1200" dirty="0" smtClean="0">
                <a:solidFill>
                  <a:schemeClr val="tx1"/>
                </a:solidFill>
                <a:effectLst/>
                <a:latin typeface="Arial" charset="0"/>
                <a:ea typeface="ＭＳ Ｐゴシック" pitchFamily="-107" charset="-128"/>
                <a:cs typeface="+mn-cs"/>
              </a:rPr>
              <a:t>your </a:t>
            </a:r>
            <a:r>
              <a:rPr lang="en-US" sz="1200" kern="1200" dirty="0" smtClean="0">
                <a:solidFill>
                  <a:schemeClr val="tx1"/>
                </a:solidFill>
                <a:effectLst/>
                <a:latin typeface="Arial" charset="0"/>
                <a:ea typeface="ＭＳ Ｐゴシック" pitchFamily="-107" charset="-128"/>
                <a:cs typeface="+mn-cs"/>
              </a:rPr>
              <a:t>birds are represented by counting them for the GBBC!</a:t>
            </a:r>
            <a:br>
              <a:rPr lang="en-US" sz="1200" kern="1200" dirty="0" smtClean="0">
                <a:solidFill>
                  <a:schemeClr val="tx1"/>
                </a:solidFill>
                <a:effectLst/>
                <a:latin typeface="Arial" charset="0"/>
                <a:ea typeface="ＭＳ Ｐゴシック" pitchFamily="-107" charset="-128"/>
                <a:cs typeface="+mn-cs"/>
              </a:rPr>
            </a:b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192012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6</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6</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Every sighting reported in the Great Backyard Bird Count becomes part of a permanent record that anyone with Internet access can explore. You can use the information to track migration patterns and year-to-year changes in the abundance and distribution of birds and learn about the complex patterns of bird movements. Look for trends that indicate how well birds are faring in the face of environmental changes such as urbanization, global climate change, and disease.</a:t>
            </a:r>
          </a:p>
          <a:p>
            <a:r>
              <a:rPr lang="en-US" sz="1200" kern="1200" dirty="0" smtClean="0">
                <a:solidFill>
                  <a:schemeClr val="tx1"/>
                </a:solidFill>
                <a:effectLst/>
                <a:latin typeface="Arial" charset="0"/>
                <a:ea typeface="ＭＳ Ｐゴシック" pitchFamily="-107" charset="-128"/>
                <a:cs typeface="+mn-cs"/>
              </a:rPr>
              <a:t/>
            </a:r>
            <a:br>
              <a:rPr lang="en-US" sz="1200" kern="1200" dirty="0" smtClean="0">
                <a:solidFill>
                  <a:schemeClr val="tx1"/>
                </a:solidFill>
                <a:effectLst/>
                <a:latin typeface="Arial" charset="0"/>
                <a:ea typeface="ＭＳ Ｐゴシック" pitchFamily="-107" charset="-128"/>
                <a:cs typeface="+mn-cs"/>
              </a:rPr>
            </a:br>
            <a:endParaRPr lang="en-US" dirty="0" smtClean="0">
              <a:ea typeface="ＭＳ Ｐゴシック" pitchFamily="34" charset="-128"/>
            </a:endParaRPr>
          </a:p>
        </p:txBody>
      </p:sp>
    </p:spTree>
    <p:extLst>
      <p:ext uri="{BB962C8B-B14F-4D97-AF65-F5344CB8AC3E}">
        <p14:creationId xmlns:p14="http://schemas.microsoft.com/office/powerpoint/2010/main" val="390299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7</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7</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Now let’s walk through the steps for participating. It’s very important that we all count our birds the same way so the information is consistent. You can count at any location for </a:t>
            </a:r>
            <a:r>
              <a:rPr lang="en-US" sz="1200" b="1" kern="1200" dirty="0" smtClean="0">
                <a:solidFill>
                  <a:schemeClr val="tx1"/>
                </a:solidFill>
                <a:effectLst/>
                <a:latin typeface="Arial" charset="0"/>
                <a:ea typeface="ＭＳ Ｐゴシック" pitchFamily="-107" charset="-128"/>
                <a:cs typeface="+mn-cs"/>
              </a:rPr>
              <a:t>at LEAST 15 minutes, but you’re welcome to watch much longer than that</a:t>
            </a:r>
            <a:r>
              <a:rPr lang="en-US" sz="1200" kern="1200" dirty="0" smtClean="0">
                <a:solidFill>
                  <a:schemeClr val="tx1"/>
                </a:solidFill>
                <a:effectLst/>
                <a:latin typeface="Arial" charset="0"/>
                <a:ea typeface="ＭＳ Ｐゴシック" pitchFamily="-107" charset="-128"/>
                <a:cs typeface="+mn-cs"/>
              </a:rPr>
              <a:t>. Keep track of the total amount of time you spend watching and roughly how far you walked if </a:t>
            </a:r>
            <a:r>
              <a:rPr lang="en-US" sz="1200" kern="1200" smtClean="0">
                <a:solidFill>
                  <a:schemeClr val="tx1"/>
                </a:solidFill>
                <a:effectLst/>
                <a:latin typeface="Arial" charset="0"/>
                <a:ea typeface="ＭＳ Ｐゴシック" pitchFamily="-107" charset="-128"/>
                <a:cs typeface="+mn-cs"/>
              </a:rPr>
              <a:t>you’re hiking. </a:t>
            </a:r>
            <a:r>
              <a:rPr lang="en-US" sz="1200" kern="1200" dirty="0" smtClean="0">
                <a:solidFill>
                  <a:schemeClr val="tx1"/>
                </a:solidFill>
                <a:effectLst/>
                <a:latin typeface="Arial" charset="0"/>
                <a:ea typeface="ＭＳ Ｐゴシック" pitchFamily="-107" charset="-128"/>
                <a:cs typeface="+mn-cs"/>
              </a:rPr>
              <a:t>Please make your best estimate of the number of individuals of each species you saw. For instance, if you’re watching at a feeder and see three chickadees, then four chickadees, then one chickadee, you would report them as four chickadees, not eight. </a:t>
            </a:r>
          </a:p>
          <a:p>
            <a:r>
              <a:rPr lang="en-US" sz="1200" kern="1200" dirty="0" smtClean="0">
                <a:solidFill>
                  <a:schemeClr val="tx1"/>
                </a:solidFill>
                <a:effectLst/>
                <a:latin typeface="Arial" charset="0"/>
                <a:ea typeface="ＭＳ Ｐゴシック" pitchFamily="-107" charset="-128"/>
                <a:cs typeface="+mn-cs"/>
              </a:rPr>
              <a:t> </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144044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8</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8</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Create a separate bird checklist for</a:t>
            </a:r>
            <a:r>
              <a:rPr lang="en-US" sz="1200" b="1" kern="1200" dirty="0" smtClean="0">
                <a:solidFill>
                  <a:schemeClr val="tx1"/>
                </a:solidFill>
                <a:effectLst/>
                <a:latin typeface="Arial" charset="0"/>
                <a:ea typeface="ＭＳ Ｐゴシック" pitchFamily="-107" charset="-128"/>
                <a:cs typeface="+mn-cs"/>
              </a:rPr>
              <a:t> each day</a:t>
            </a:r>
            <a:r>
              <a:rPr lang="en-US" sz="1200" kern="1200" dirty="0" smtClean="0">
                <a:solidFill>
                  <a:schemeClr val="tx1"/>
                </a:solidFill>
                <a:effectLst/>
                <a:latin typeface="Arial" charset="0"/>
                <a:ea typeface="ＭＳ Ｐゴシック" pitchFamily="-107" charset="-128"/>
                <a:cs typeface="+mn-cs"/>
              </a:rPr>
              <a:t> you participate. Submit a separate checklist for each </a:t>
            </a:r>
            <a:r>
              <a:rPr lang="en-US" sz="1200" b="1" kern="1200" dirty="0" smtClean="0">
                <a:solidFill>
                  <a:schemeClr val="tx1"/>
                </a:solidFill>
                <a:effectLst/>
                <a:latin typeface="Arial" charset="0"/>
                <a:ea typeface="ＭＳ Ｐゴシック" pitchFamily="-107" charset="-128"/>
                <a:cs typeface="+mn-cs"/>
              </a:rPr>
              <a:t>new location, even if it’s on the same day. </a:t>
            </a:r>
            <a:r>
              <a:rPr lang="en-US" sz="1200" kern="1200" dirty="0" smtClean="0">
                <a:solidFill>
                  <a:schemeClr val="tx1"/>
                </a:solidFill>
                <a:effectLst/>
                <a:latin typeface="Arial" charset="0"/>
                <a:ea typeface="ＭＳ Ｐゴシック" pitchFamily="-107" charset="-128"/>
                <a:cs typeface="+mn-cs"/>
              </a:rPr>
              <a:t>You can submit multiple checklists on the same day from the same location if the two counts were </a:t>
            </a:r>
            <a:r>
              <a:rPr lang="en-US" sz="1200" b="1" kern="1200" dirty="0" smtClean="0">
                <a:solidFill>
                  <a:schemeClr val="tx1"/>
                </a:solidFill>
                <a:effectLst/>
                <a:latin typeface="Arial" charset="0"/>
                <a:ea typeface="ＭＳ Ｐゴシック" pitchFamily="-107" charset="-128"/>
                <a:cs typeface="+mn-cs"/>
              </a:rPr>
              <a:t>at different times</a:t>
            </a:r>
            <a:r>
              <a:rPr lang="en-US" sz="1200" kern="1200" dirty="0" smtClean="0">
                <a:solidFill>
                  <a:schemeClr val="tx1"/>
                </a:solidFill>
                <a:effectLst/>
                <a:latin typeface="Arial" charset="0"/>
                <a:ea typeface="ＭＳ Ｐゴシック" pitchFamily="-107" charset="-128"/>
                <a:cs typeface="+mn-cs"/>
              </a:rPr>
              <a:t>—early morning and late afternoon, for example. </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79975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77A68C4-4BB5-4F6E-806F-F79CC2B12244}" type="slidenum">
              <a:rPr lang="en-US" sz="1200" smtClean="0"/>
              <a:pPr/>
              <a:t>9</a:t>
            </a:fld>
            <a:endParaRPr lang="en-US" sz="1200" smtClean="0"/>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DA6E34B6-F6F4-4041-83EF-103D79DC7922}" type="slidenum">
              <a:rPr lang="en-US" sz="1200"/>
              <a:pPr algn="r"/>
              <a:t>9</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smtClean="0">
                <a:solidFill>
                  <a:schemeClr val="tx1"/>
                </a:solidFill>
                <a:effectLst/>
                <a:latin typeface="Arial" charset="0"/>
                <a:ea typeface="ＭＳ Ｐゴシック" pitchFamily="-107" charset="-128"/>
                <a:cs typeface="+mn-cs"/>
              </a:rPr>
              <a:t>When you’re ready to report your results, go to the Great Backyard Bird Count website at </a:t>
            </a:r>
            <a:r>
              <a:rPr lang="en-US" sz="1200" kern="1200" dirty="0" err="1" smtClean="0">
                <a:solidFill>
                  <a:schemeClr val="tx1"/>
                </a:solidFill>
                <a:effectLst/>
                <a:latin typeface="Arial" charset="0"/>
                <a:ea typeface="ＭＳ Ｐゴシック" pitchFamily="-107" charset="-128"/>
                <a:cs typeface="+mn-cs"/>
              </a:rPr>
              <a:t>BirdCount</a:t>
            </a:r>
            <a:r>
              <a:rPr lang="en-US" sz="1200" kern="1200" dirty="0" smtClean="0">
                <a:solidFill>
                  <a:schemeClr val="tx1"/>
                </a:solidFill>
                <a:effectLst/>
                <a:latin typeface="Arial" charset="0"/>
                <a:ea typeface="ＭＳ Ｐゴシック" pitchFamily="-107" charset="-128"/>
                <a:cs typeface="+mn-cs"/>
              </a:rPr>
              <a:t> *dot* org and click on the “Submit observations” tab on the home page.</a:t>
            </a:r>
          </a:p>
          <a:p>
            <a:r>
              <a:rPr lang="en-US" sz="1200" kern="1200" dirty="0" smtClean="0">
                <a:solidFill>
                  <a:schemeClr val="tx1"/>
                </a:solidFill>
                <a:effectLst/>
                <a:latin typeface="Arial" charset="0"/>
                <a:ea typeface="ＭＳ Ｐゴシック" pitchFamily="-107" charset="-128"/>
                <a:cs typeface="+mn-cs"/>
              </a:rPr>
              <a:t> </a:t>
            </a:r>
            <a:endParaRPr lang="en-US" sz="1200" kern="1200" dirty="0">
              <a:solidFill>
                <a:schemeClr val="tx1"/>
              </a:solidFill>
              <a:effectLst/>
              <a:latin typeface="Arial" charset="0"/>
              <a:ea typeface="ＭＳ Ｐゴシック" pitchFamily="-107" charset="-128"/>
              <a:cs typeface="+mn-cs"/>
            </a:endParaRPr>
          </a:p>
        </p:txBody>
      </p:sp>
    </p:spTree>
    <p:extLst>
      <p:ext uri="{BB962C8B-B14F-4D97-AF65-F5344CB8AC3E}">
        <p14:creationId xmlns:p14="http://schemas.microsoft.com/office/powerpoint/2010/main" val="165181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24"/>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26"/>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ＭＳ Ｐゴシック" pitchFamily="-107" charset="-128"/>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dirty="0"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B1636B70-8DF6-43F0-9525-9933BA2C2F87}" type="datetimeFigureOut">
              <a:rPr lang="en-US"/>
              <a:pPr>
                <a:defRPr/>
              </a:pPr>
              <a:t>11/4/2017</a:t>
            </a:fld>
            <a:endParaRPr lang="en-US"/>
          </a:p>
        </p:txBody>
      </p:sp>
      <p:sp>
        <p:nvSpPr>
          <p:cNvPr id="16" name="Footer Placeholder 16"/>
          <p:cNvSpPr>
            <a:spLocks noGrp="1"/>
          </p:cNvSpPr>
          <p:nvPr>
            <p:ph type="ftr" sz="quarter" idx="11"/>
          </p:nvPr>
        </p:nvSpPr>
        <p:spPr/>
        <p:txBody>
          <a:bodyPr/>
          <a:lstStyle>
            <a:lvl1pPr>
              <a:defRPr>
                <a:solidFill>
                  <a:srgbClr val="FFFFFF"/>
                </a:solidFill>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75EF1AC-6E7A-44C1-A10D-5B578A748B9A}" type="slidenum">
              <a:rPr lang="en-US"/>
              <a:pPr>
                <a:defRPr/>
              </a:pPr>
              <a:t>‹#›</a:t>
            </a:fld>
            <a:endParaRPr lang="en-US" dirty="0"/>
          </a:p>
        </p:txBody>
      </p:sp>
    </p:spTree>
    <p:extLst>
      <p:ext uri="{BB962C8B-B14F-4D97-AF65-F5344CB8AC3E}">
        <p14:creationId xmlns:p14="http://schemas.microsoft.com/office/powerpoint/2010/main" val="4050657933"/>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F10880-DBE5-416B-9D15-DB4A34F572E1}"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21F96-38E5-4D48-AA3F-BEEA7FDDA9D8}" type="slidenum">
              <a:rPr lang="en-US"/>
              <a:pPr>
                <a:defRPr/>
              </a:pPr>
              <a:t>‹#›</a:t>
            </a:fld>
            <a:endParaRPr lang="en-US"/>
          </a:p>
        </p:txBody>
      </p:sp>
    </p:spTree>
    <p:extLst>
      <p:ext uri="{BB962C8B-B14F-4D97-AF65-F5344CB8AC3E}">
        <p14:creationId xmlns:p14="http://schemas.microsoft.com/office/powerpoint/2010/main" val="454973813"/>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24"/>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25"/>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2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ＭＳ Ｐゴシック" pitchFamily="-107" charset="-128"/>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9ACD8FE2-43C3-4FC9-BE4F-D8EA4ABF7432}"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EC258088-D6D8-4B08-81A3-1AFF633B55F7}" type="datetimeFigureOut">
              <a:rPr lang="en-US"/>
              <a:pPr>
                <a:defRPr/>
              </a:pPr>
              <a:t>11/4/2017</a:t>
            </a:fld>
            <a:endParaRPr lang="en-US"/>
          </a:p>
        </p:txBody>
      </p:sp>
      <p:sp>
        <p:nvSpPr>
          <p:cNvPr id="15" name="Footer Placeholder 4"/>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732182799"/>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B1A95E-30E3-4EE5-AFE4-50B2F2A1740D}" type="datetimeFigureOut">
              <a:rPr lang="en-US"/>
              <a:pPr>
                <a:defRPr/>
              </a:pPr>
              <a:t>11/4/2017</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EC4A938C-D869-4D39-BD3F-F56D60919092}" type="slidenum">
              <a:rPr lang="en-US"/>
              <a:pPr>
                <a:defRPr/>
              </a:pPr>
              <a:t>‹#›</a:t>
            </a:fld>
            <a:endParaRPr lang="en-US"/>
          </a:p>
        </p:txBody>
      </p:sp>
    </p:spTree>
    <p:extLst>
      <p:ext uri="{BB962C8B-B14F-4D97-AF65-F5344CB8AC3E}">
        <p14:creationId xmlns:p14="http://schemas.microsoft.com/office/powerpoint/2010/main" val="1799084954"/>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2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2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ctangle 2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ctangle 2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ＭＳ Ｐゴシック" pitchFamily="-107" charset="-128"/>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solidFill>
                  <a:srgbClr val="FFFFFF"/>
                </a:solidFill>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F1807A95-39D6-4979-9CF8-1324359DA846}" type="datetimeFigureOut">
              <a:rPr lang="en-US"/>
              <a:pPr>
                <a:defRPr/>
              </a:pPr>
              <a:t>11/4/2017</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E797EB7-8735-4AEA-8BD9-3AB9EB8E03E8}" type="slidenum">
              <a:rPr lang="en-US"/>
              <a:pPr>
                <a:defRPr/>
              </a:pPr>
              <a:t>‹#›</a:t>
            </a:fld>
            <a:endParaRPr lang="en-US"/>
          </a:p>
        </p:txBody>
      </p:sp>
    </p:spTree>
    <p:extLst>
      <p:ext uri="{BB962C8B-B14F-4D97-AF65-F5344CB8AC3E}">
        <p14:creationId xmlns:p14="http://schemas.microsoft.com/office/powerpoint/2010/main" val="89291905"/>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21"/>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354D0FEA-8BC9-41EE-9483-85945CF020B1}" type="datetimeFigureOut">
              <a:rPr lang="en-US"/>
              <a:pPr>
                <a:defRPr/>
              </a:pPr>
              <a:t>11/4/2017</a:t>
            </a:fld>
            <a:endParaRPr lang="en-US"/>
          </a:p>
        </p:txBody>
      </p:sp>
      <p:sp>
        <p:nvSpPr>
          <p:cNvPr id="7" name="Footer Placeholder 5"/>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01E789E-76BC-4AA6-A827-4836F4938672}" type="slidenum">
              <a:rPr lang="en-US"/>
              <a:pPr>
                <a:defRPr/>
              </a:pPr>
              <a:t>‹#›</a:t>
            </a:fld>
            <a:endParaRPr lang="en-US"/>
          </a:p>
        </p:txBody>
      </p:sp>
    </p:spTree>
    <p:extLst>
      <p:ext uri="{BB962C8B-B14F-4D97-AF65-F5344CB8AC3E}">
        <p14:creationId xmlns:p14="http://schemas.microsoft.com/office/powerpoint/2010/main" val="3873681491"/>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21"/>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4"/>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ctangle 25"/>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ctangle 2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1" name="Rectangle 27"/>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ＭＳ Ｐゴシック" pitchFamily="-107" charset="-128"/>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8AD71E7D-7E3B-4361-9FD8-2228A3EFAB22}" type="datetimeFigureOut">
              <a:rPr lang="en-US"/>
              <a:pPr>
                <a:defRPr/>
              </a:pPr>
              <a:t>11/4/2017</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solidFill>
                  <a:srgbClr val="FFFFFF"/>
                </a:solidFill>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1699D941-E109-4537-B5F8-C7FEF260871D}" type="slidenum">
              <a:rPr lang="en-US"/>
              <a:pPr>
                <a:defRPr/>
              </a:pPr>
              <a:t>‹#›</a:t>
            </a:fld>
            <a:endParaRPr lang="en-US"/>
          </a:p>
        </p:txBody>
      </p:sp>
    </p:spTree>
    <p:extLst>
      <p:ext uri="{BB962C8B-B14F-4D97-AF65-F5344CB8AC3E}">
        <p14:creationId xmlns:p14="http://schemas.microsoft.com/office/powerpoint/2010/main" val="1259012570"/>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E833733-75B1-4A07-B040-068E3F763E6D}" type="datetimeFigureOut">
              <a:rPr lang="en-US"/>
              <a:pPr>
                <a:defRPr/>
              </a:pPr>
              <a:t>11/4/2017</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B629CC2-B1AA-4A17-8A04-BA66A5045EDD}" type="slidenum">
              <a:rPr lang="en-US"/>
              <a:pPr>
                <a:defRPr/>
              </a:pPr>
              <a:t>‹#›</a:t>
            </a:fld>
            <a:endParaRPr lang="en-US"/>
          </a:p>
        </p:txBody>
      </p:sp>
    </p:spTree>
    <p:extLst>
      <p:ext uri="{BB962C8B-B14F-4D97-AF65-F5344CB8AC3E}">
        <p14:creationId xmlns:p14="http://schemas.microsoft.com/office/powerpoint/2010/main" val="272109174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 name="Rectangle 24"/>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Rectangle 2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8" name="Date Placeholder 1"/>
          <p:cNvSpPr>
            <a:spLocks noGrp="1"/>
          </p:cNvSpPr>
          <p:nvPr>
            <p:ph type="dt" sz="half" idx="10"/>
          </p:nvPr>
        </p:nvSpPr>
        <p:spPr/>
        <p:txBody>
          <a:bodyPr/>
          <a:lstStyle>
            <a:lvl1pPr>
              <a:defRPr/>
            </a:lvl1pPr>
          </a:lstStyle>
          <a:p>
            <a:pPr>
              <a:defRPr/>
            </a:pPr>
            <a:fld id="{E1105F04-2BD8-499C-8A3C-F88EF56B3E10}" type="datetimeFigureOut">
              <a:rPr lang="en-US"/>
              <a:pPr>
                <a:defRPr/>
              </a:pPr>
              <a:t>11/4/2017</a:t>
            </a:fld>
            <a:endParaRPr lang="en-US"/>
          </a:p>
        </p:txBody>
      </p:sp>
      <p:sp>
        <p:nvSpPr>
          <p:cNvPr id="9" name="Footer Placeholder 2"/>
          <p:cNvSpPr>
            <a:spLocks noGrp="1"/>
          </p:cNvSpPr>
          <p:nvPr>
            <p:ph type="ftr" sz="quarter" idx="11"/>
          </p:nvPr>
        </p:nvSpPr>
        <p:spPr/>
        <p:txBody>
          <a:bodyPr/>
          <a:lstStyle>
            <a:lvl1pPr>
              <a:defRPr>
                <a:solidFill>
                  <a:srgbClr val="FFFFFF"/>
                </a:solidFill>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7C7AE7F1-4D7F-40B8-B48E-1CC36338503F}" type="slidenum">
              <a:rPr lang="en-US"/>
              <a:pPr>
                <a:defRPr/>
              </a:pPr>
              <a:t>‹#›</a:t>
            </a:fld>
            <a:endParaRPr lang="en-US"/>
          </a:p>
        </p:txBody>
      </p:sp>
    </p:spTree>
    <p:extLst>
      <p:ext uri="{BB962C8B-B14F-4D97-AF65-F5344CB8AC3E}">
        <p14:creationId xmlns:p14="http://schemas.microsoft.com/office/powerpoint/2010/main" val="241223455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6" name="Rectangle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ctangle 26"/>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ctangle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ＭＳ Ｐゴシック" pitchFamily="-107" charset="-128"/>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8EEE2BC-314D-46DE-9C52-6F24F5929822}"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7FCC8796-C775-4282-A7DF-17B7AEE2ACEB}" type="datetimeFigureOut">
              <a:rPr lang="en-US"/>
              <a:pPr>
                <a:defRPr/>
              </a:pPr>
              <a:t>11/4/2017</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491733467"/>
      </p:ext>
    </p:extLst>
  </p:cSld>
  <p:clrMapOvr>
    <a:overrideClrMapping bg1="lt1" tx1="dk1" bg2="lt2" tx2="dk2" accent1="accent1" accent2="accent2" accent3="accent3" accent4="accent4" accent5="accent5" accent6="accent6" hlink="hlink" folHlink="folHlink"/>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ＭＳ Ｐゴシック" pitchFamily="-107" charset="-128"/>
            </a:endParaRPr>
          </a:p>
        </p:txBody>
      </p:sp>
      <p:sp>
        <p:nvSpPr>
          <p:cNvPr id="6" name="Rectangle 2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Rectangle 2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ctangle 2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89BB18E-0B5B-4636-84CF-120B59EF348C}"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C04A320B-1523-48C7-8320-E174B8805B62}" type="datetimeFigureOut">
              <a:rPr lang="en-US"/>
              <a:pPr>
                <a:defRPr/>
              </a:pPr>
              <a:t>11/4/2017</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3504026537"/>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ea typeface="ＭＳ Ｐゴシック" pitchFamily="-107"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ea typeface="ＭＳ Ｐゴシック" pitchFamily="-107" charset="-128"/>
              </a:defRPr>
            </a:lvl1pPr>
          </a:lstStyle>
          <a:p>
            <a:pPr>
              <a:defRPr/>
            </a:pPr>
            <a:fld id="{12A92025-6E85-40A5-87DF-61390F791F3A}" type="datetimeFigureOut">
              <a:rPr lang="en-US"/>
              <a:pPr>
                <a:defRPr/>
              </a:pPr>
              <a:t>11/4/2017</a:t>
            </a:fld>
            <a:endParaRPr lang="en-US" dirty="0">
              <a:solidFill>
                <a:schemeClr val="tx2">
                  <a:shade val="90000"/>
                </a:schemeClr>
              </a:solidFill>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chemeClr val="tx2">
                    <a:shade val="90000"/>
                  </a:schemeClr>
                </a:solidFill>
                <a:ea typeface="ＭＳ Ｐゴシック" pitchFamily="-107" charset="-128"/>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ea typeface="ＭＳ Ｐゴシック" pitchFamily="-107"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ea typeface="ＭＳ Ｐゴシック" pitchFamily="-107"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ea typeface="ＭＳ Ｐゴシック" pitchFamily="-107" charset="-128"/>
              </a:defRPr>
            </a:lvl1pPr>
          </a:lstStyle>
          <a:p>
            <a:pPr>
              <a:defRPr/>
            </a:pPr>
            <a:fld id="{CF717612-05CD-44AA-8E2B-76D8BC40C5F6}" type="slidenum">
              <a:rPr lang="en-US"/>
              <a:pPr>
                <a:defRPr/>
              </a:pPr>
              <a:t>‹#›</a:t>
            </a:fld>
            <a:endParaRPr lang="en-US" dirty="0">
              <a:solidFill>
                <a:schemeClr val="tx2">
                  <a:shade val="90000"/>
                </a:scheme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 name="Rectangle 8"/>
          <p:cNvSpPr>
            <a:spLocks noChangeArrowheads="1"/>
          </p:cNvSpPr>
          <p:nvPr userDrawn="1"/>
        </p:nvSpPr>
        <p:spPr bwMode="auto">
          <a:xfrm>
            <a:off x="0" y="0"/>
            <a:ext cx="9144000" cy="6858000"/>
          </a:xfrm>
          <a:prstGeom prst="rect">
            <a:avLst/>
          </a:prstGeom>
          <a:solidFill>
            <a:schemeClr val="accent1">
              <a:lumMod val="75000"/>
            </a:schemeClr>
          </a:solidFill>
          <a:ln w="9525">
            <a:noFill/>
            <a:miter lim="800000"/>
            <a:headEnd/>
            <a:tailEnd/>
          </a:ln>
        </p:spPr>
        <p:txBody>
          <a:bodyPr wrap="none" anchor="ctr"/>
          <a:lstStyle/>
          <a:p>
            <a:pPr algn="ctr">
              <a:defRPr/>
            </a:pPr>
            <a:r>
              <a:rPr lang="en-US">
                <a:ea typeface="ＭＳ Ｐゴシック" pitchFamily="-107" charset="-128"/>
              </a:rPr>
              <a:t>  </a:t>
            </a:r>
          </a:p>
        </p:txBody>
      </p:sp>
      <p:pic>
        <p:nvPicPr>
          <p:cNvPr id="1041" name="Picture 21" descr="Audubon-whit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62600" y="6296025"/>
            <a:ext cx="1371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23"/>
          <p:cNvSpPr>
            <a:spLocks noGrp="1" noChangeArrowheads="1"/>
          </p:cNvSpPr>
          <p:nvPr userDrawn="1"/>
        </p:nvSpPr>
        <p:spPr bwMode="auto">
          <a:xfrm>
            <a:off x="8305800" y="6427788"/>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521E411-4BF0-46B2-8A1B-57B5D690C025}" type="slidenum">
              <a:rPr lang="en-US" sz="1400">
                <a:solidFill>
                  <a:schemeClr val="bg1"/>
                </a:solidFill>
                <a:latin typeface="ＭＳ Ｐゴシック" pitchFamily="34" charset="-128"/>
              </a:rPr>
              <a:pPr algn="r"/>
              <a:t>‹#›</a:t>
            </a:fld>
            <a:endParaRPr lang="en-US" sz="1400"/>
          </a:p>
        </p:txBody>
      </p:sp>
      <p:pic>
        <p:nvPicPr>
          <p:cNvPr id="1043" name="Picture 8" descr="Undated GBBCBanner.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0" descr="PPT_NewLogo_Color.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922463" y="6324600"/>
            <a:ext cx="32591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userDrawn="1"/>
        </p:nvSpPr>
        <p:spPr>
          <a:xfrm>
            <a:off x="0" y="0"/>
            <a:ext cx="9144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transition spd="slow">
    <p:fade thruBlk="1"/>
  </p:transition>
  <p:timing>
    <p:tnLst>
      <p:par>
        <p:cTn id="1" dur="indefinite" restart="never" nodeType="tmRoot"/>
      </p:par>
    </p:tnLst>
  </p:timing>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685800"/>
            <a:ext cx="9144000" cy="6324600"/>
          </a:xfrm>
          <a:prstGeom prst="rect">
            <a:avLst/>
          </a:prstGeom>
          <a:solidFill>
            <a:srgbClr val="002060"/>
          </a:solidFill>
          <a:ln w="9525">
            <a:noFill/>
            <a:miter lim="800000"/>
            <a:headEnd/>
            <a:tailEnd/>
          </a:ln>
        </p:spPr>
        <p:txBody>
          <a:bodyPr wrap="none" anchor="ctr"/>
          <a:lstStyle/>
          <a:p>
            <a:pPr algn="ctr">
              <a:defRPr/>
            </a:pPr>
            <a:r>
              <a:rPr lang="en-US"/>
              <a:t>  </a:t>
            </a:r>
          </a:p>
        </p:txBody>
      </p:sp>
      <p:sp>
        <p:nvSpPr>
          <p:cNvPr id="14340" name="TextBox 17"/>
          <p:cNvSpPr txBox="1">
            <a:spLocks noChangeArrowheads="1"/>
          </p:cNvSpPr>
          <p:nvPr/>
        </p:nvSpPr>
        <p:spPr bwMode="auto">
          <a:xfrm>
            <a:off x="1752600" y="259080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sz="4000" dirty="0">
                <a:solidFill>
                  <a:schemeClr val="bg1"/>
                </a:solidFill>
                <a:latin typeface="Verdana" pitchFamily="34" charset="0"/>
                <a:ea typeface="Arial Unicode MS" pitchFamily="34" charset="-128"/>
                <a:cs typeface="Arial Unicode MS" pitchFamily="34" charset="-128"/>
              </a:rPr>
              <a:t>www.BirdCount.org</a:t>
            </a:r>
          </a:p>
        </p:txBody>
      </p:sp>
      <p:pic>
        <p:nvPicPr>
          <p:cNvPr id="14342" name="Picture 21" descr="CL_logo_stack_RGB_inv.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4051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3" descr="Audubon-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33800"/>
            <a:ext cx="3587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88" y="14097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45" name="Picture 9" descr="BSClogo&amp;nameonlywhite.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334000"/>
            <a:ext cx="40052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8" y="0"/>
            <a:ext cx="9144000" cy="1390446"/>
          </a:xfrm>
          <a:prstGeom prst="rect">
            <a:avLst/>
          </a:prstGeom>
        </p:spPr>
      </p:pic>
      <p:sp>
        <p:nvSpPr>
          <p:cNvPr id="17412" name="Rectangle 3"/>
          <p:cNvSpPr>
            <a:spLocks noGrp="1" noChangeArrowheads="1"/>
          </p:cNvSpPr>
          <p:nvPr>
            <p:ph type="subTitle" idx="1"/>
          </p:nvPr>
        </p:nvSpPr>
        <p:spPr>
          <a:xfrm>
            <a:off x="1333500" y="1828800"/>
            <a:ext cx="6934200" cy="2438400"/>
          </a:xfrm>
          <a:ln>
            <a:noFill/>
          </a:ln>
        </p:spPr>
        <p:txBody>
          <a:bodyPr>
            <a:normAutofit/>
          </a:bodyPr>
          <a:lstStyle/>
          <a:p>
            <a:pPr eaLnBrk="1" fontAlgn="auto" hangingPunct="1">
              <a:spcAft>
                <a:spcPts val="0"/>
              </a:spcAft>
              <a:defRPr/>
            </a:pPr>
            <a:r>
              <a:rPr lang="en-US" sz="3600" dirty="0" smtClean="0">
                <a:solidFill>
                  <a:srgbClr val="FFC000"/>
                </a:solidFill>
              </a:rPr>
              <a:t>February </a:t>
            </a:r>
            <a:r>
              <a:rPr lang="en-US" sz="3600" dirty="0">
                <a:solidFill>
                  <a:srgbClr val="FFC000"/>
                </a:solidFill>
              </a:rPr>
              <a:t>16-19, 2018</a:t>
            </a:r>
          </a:p>
          <a:p>
            <a:pPr eaLnBrk="1" fontAlgn="auto" hangingPunct="1">
              <a:spcAft>
                <a:spcPts val="0"/>
              </a:spcAft>
              <a:buFont typeface="Wingdings 2"/>
              <a:buNone/>
              <a:defRPr/>
            </a:pPr>
            <a:r>
              <a:rPr lang="en-US" sz="3600" dirty="0" smtClean="0">
                <a:solidFill>
                  <a:srgbClr val="FFC000"/>
                </a:solidFill>
                <a:latin typeface="Verdana" pitchFamily="34" charset="0"/>
                <a:ea typeface="Arial Unicode MS" pitchFamily="34" charset="-128"/>
                <a:cs typeface="Arial Unicode MS" pitchFamily="34" charset="-128"/>
              </a:rPr>
              <a:t/>
            </a:r>
            <a:br>
              <a:rPr lang="en-US" sz="3600" dirty="0" smtClean="0">
                <a:solidFill>
                  <a:srgbClr val="FFC000"/>
                </a:solidFill>
                <a:latin typeface="Verdana" pitchFamily="34" charset="0"/>
                <a:ea typeface="Arial Unicode MS" pitchFamily="34" charset="-128"/>
                <a:cs typeface="Arial Unicode MS" pitchFamily="34" charset="-128"/>
              </a:rPr>
            </a:br>
            <a:endParaRPr lang="en-US" sz="3600" dirty="0" smtClean="0">
              <a:solidFill>
                <a:srgbClr val="FFC000"/>
              </a:solidFill>
              <a:latin typeface="Verdana" pitchFamily="34" charset="0"/>
              <a:ea typeface="Arial Unicode MS" pitchFamily="34" charset="-128"/>
              <a:cs typeface="Arial Unicode MS" pitchFamily="34" charset="-128"/>
            </a:endParaRPr>
          </a:p>
          <a:p>
            <a:pPr eaLnBrk="1" fontAlgn="auto" hangingPunct="1">
              <a:spcBef>
                <a:spcPct val="50000"/>
              </a:spcBef>
              <a:spcAft>
                <a:spcPts val="0"/>
              </a:spcAft>
              <a:buClrTx/>
              <a:buFontTx/>
              <a:buNone/>
              <a:defRPr/>
            </a:pPr>
            <a:endParaRPr lang="en-US" dirty="0" smtClean="0"/>
          </a:p>
          <a:p>
            <a:pPr eaLnBrk="1" fontAlgn="auto" hangingPunct="1">
              <a:spcAft>
                <a:spcPts val="0"/>
              </a:spcAft>
              <a:buFont typeface="Wingdings 2"/>
              <a:buNone/>
              <a:defRPr/>
            </a:pPr>
            <a:endParaRPr lang="en-US" sz="2000" i="1" dirty="0" smtClean="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6" name="TextBox 5"/>
          <p:cNvSpPr txBox="1"/>
          <p:nvPr/>
        </p:nvSpPr>
        <p:spPr>
          <a:xfrm>
            <a:off x="2833373" y="1709057"/>
            <a:ext cx="3358612" cy="707886"/>
          </a:xfrm>
          <a:prstGeom prst="rect">
            <a:avLst/>
          </a:prstGeom>
          <a:noFill/>
        </p:spPr>
        <p:txBody>
          <a:bodyPr wrap="none" rtlCol="0">
            <a:spAutoFit/>
          </a:bodyPr>
          <a:lstStyle/>
          <a:p>
            <a:r>
              <a:rPr lang="en-US" sz="4000" b="1" dirty="0" smtClean="0">
                <a:solidFill>
                  <a:schemeClr val="bg1"/>
                </a:solidFill>
                <a:latin typeface="Verdana" pitchFamily="34" charset="0"/>
                <a:ea typeface="Verdana" pitchFamily="34" charset="0"/>
                <a:cs typeface="Verdana" pitchFamily="34" charset="0"/>
              </a:rPr>
              <a:t>Important!</a:t>
            </a:r>
            <a:endParaRPr lang="en-US" sz="4000" b="1" dirty="0">
              <a:solidFill>
                <a:schemeClr val="bg1"/>
              </a:solidFill>
              <a:latin typeface="Verdana" pitchFamily="34" charset="0"/>
              <a:ea typeface="Verdana" pitchFamily="34" charset="0"/>
              <a:cs typeface="Verdana" pitchFamily="34" charset="0"/>
            </a:endParaRPr>
          </a:p>
        </p:txBody>
      </p:sp>
      <p:sp>
        <p:nvSpPr>
          <p:cNvPr id="7" name="TextBox 6"/>
          <p:cNvSpPr txBox="1"/>
          <p:nvPr/>
        </p:nvSpPr>
        <p:spPr>
          <a:xfrm>
            <a:off x="772722" y="2590799"/>
            <a:ext cx="7598555" cy="3662541"/>
          </a:xfrm>
          <a:prstGeom prst="rect">
            <a:avLst/>
          </a:prstGeom>
          <a:noFill/>
        </p:spPr>
        <p:txBody>
          <a:bodyPr wrap="none" rtlCol="0">
            <a:spAutoFit/>
          </a:bodyPr>
          <a:lstStyle/>
          <a:p>
            <a:pPr marL="457200" indent="-457200">
              <a:buFont typeface="Arial" pitchFamily="34" charset="0"/>
              <a:buChar char="•"/>
            </a:pPr>
            <a:r>
              <a:rPr lang="en-US" sz="3200" b="1" dirty="0" smtClean="0">
                <a:solidFill>
                  <a:srgbClr val="FFC000"/>
                </a:solidFill>
                <a:latin typeface="Verdana" pitchFamily="34" charset="0"/>
                <a:ea typeface="Verdana" pitchFamily="34" charset="0"/>
                <a:cs typeface="Verdana" pitchFamily="34" charset="0"/>
              </a:rPr>
              <a:t> </a:t>
            </a:r>
            <a:r>
              <a:rPr lang="en-US" sz="2800" b="1" dirty="0" smtClean="0">
                <a:solidFill>
                  <a:srgbClr val="FFC000"/>
                </a:solidFill>
                <a:latin typeface="Verdana" pitchFamily="34" charset="0"/>
                <a:ea typeface="Verdana" pitchFamily="34" charset="0"/>
                <a:cs typeface="Verdana" pitchFamily="34" charset="0"/>
              </a:rPr>
              <a:t>Create a GBBC account if you</a:t>
            </a:r>
            <a:br>
              <a:rPr lang="en-US" sz="2800" b="1" dirty="0" smtClean="0">
                <a:solidFill>
                  <a:srgbClr val="FFC000"/>
                </a:solidFill>
                <a:latin typeface="Verdana" pitchFamily="34" charset="0"/>
                <a:ea typeface="Verdana" pitchFamily="34" charset="0"/>
                <a:cs typeface="Verdana" pitchFamily="34" charset="0"/>
              </a:rPr>
            </a:br>
            <a:r>
              <a:rPr lang="en-US" sz="2800" b="1" dirty="0" smtClean="0">
                <a:solidFill>
                  <a:srgbClr val="FFC000"/>
                </a:solidFill>
                <a:latin typeface="Verdana" pitchFamily="34" charset="0"/>
                <a:ea typeface="Verdana" pitchFamily="34" charset="0"/>
                <a:cs typeface="Verdana" pitchFamily="34" charset="0"/>
              </a:rPr>
              <a:t> are new or have not</a:t>
            </a:r>
            <a:br>
              <a:rPr lang="en-US" sz="2800" b="1" dirty="0" smtClean="0">
                <a:solidFill>
                  <a:srgbClr val="FFC000"/>
                </a:solidFill>
                <a:latin typeface="Verdana" pitchFamily="34" charset="0"/>
                <a:ea typeface="Verdana" pitchFamily="34" charset="0"/>
                <a:cs typeface="Verdana" pitchFamily="34" charset="0"/>
              </a:rPr>
            </a:br>
            <a:r>
              <a:rPr lang="en-US" sz="2800" b="1" dirty="0" smtClean="0">
                <a:solidFill>
                  <a:srgbClr val="FFC000"/>
                </a:solidFill>
                <a:latin typeface="Verdana" pitchFamily="34" charset="0"/>
                <a:ea typeface="Verdana" pitchFamily="34" charset="0"/>
                <a:cs typeface="Verdana" pitchFamily="34" charset="0"/>
              </a:rPr>
              <a:t> participated in the past two years</a:t>
            </a:r>
          </a:p>
          <a:p>
            <a:endParaRPr lang="en-US" sz="3200" b="1" dirty="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r>
              <a:rPr lang="en-US" sz="2800" b="1" dirty="0" smtClean="0">
                <a:solidFill>
                  <a:srgbClr val="FFC000"/>
                </a:solidFill>
                <a:latin typeface="Verdana" pitchFamily="34" charset="0"/>
                <a:ea typeface="Verdana" pitchFamily="34" charset="0"/>
                <a:cs typeface="Verdana" pitchFamily="34" charset="0"/>
              </a:rPr>
              <a:t>If you already use eBird,</a:t>
            </a:r>
            <a:br>
              <a:rPr lang="en-US" sz="2800" b="1" dirty="0" smtClean="0">
                <a:solidFill>
                  <a:srgbClr val="FFC000"/>
                </a:solidFill>
                <a:latin typeface="Verdana" pitchFamily="34" charset="0"/>
                <a:ea typeface="Verdana" pitchFamily="34" charset="0"/>
                <a:cs typeface="Verdana" pitchFamily="34" charset="0"/>
              </a:rPr>
            </a:br>
            <a:r>
              <a:rPr lang="en-US" sz="2800" b="1" dirty="0" err="1" smtClean="0">
                <a:solidFill>
                  <a:srgbClr val="FFC000"/>
                </a:solidFill>
                <a:latin typeface="Verdana" pitchFamily="34" charset="0"/>
                <a:ea typeface="Verdana" pitchFamily="34" charset="0"/>
                <a:cs typeface="Verdana" pitchFamily="34" charset="0"/>
              </a:rPr>
              <a:t>FeederWatch</a:t>
            </a:r>
            <a:r>
              <a:rPr lang="en-US" sz="2800" b="1" dirty="0" smtClean="0">
                <a:solidFill>
                  <a:srgbClr val="FFC000"/>
                </a:solidFill>
                <a:latin typeface="Verdana" pitchFamily="34" charset="0"/>
                <a:ea typeface="Verdana" pitchFamily="34" charset="0"/>
                <a:cs typeface="Verdana" pitchFamily="34" charset="0"/>
              </a:rPr>
              <a:t>, or NestWatch,</a:t>
            </a:r>
            <a:br>
              <a:rPr lang="en-US" sz="2800" b="1" dirty="0" smtClean="0">
                <a:solidFill>
                  <a:srgbClr val="FFC000"/>
                </a:solidFill>
                <a:latin typeface="Verdana" pitchFamily="34" charset="0"/>
                <a:ea typeface="Verdana" pitchFamily="34" charset="0"/>
                <a:cs typeface="Verdana" pitchFamily="34" charset="0"/>
              </a:rPr>
            </a:br>
            <a:r>
              <a:rPr lang="en-US" sz="2800" b="1" dirty="0" smtClean="0">
                <a:solidFill>
                  <a:srgbClr val="FFC000"/>
                </a:solidFill>
                <a:latin typeface="Verdana" pitchFamily="34" charset="0"/>
                <a:ea typeface="Verdana" pitchFamily="34" charset="0"/>
                <a:cs typeface="Verdana" pitchFamily="34" charset="0"/>
              </a:rPr>
              <a:t>enter that username and</a:t>
            </a:r>
            <a:br>
              <a:rPr lang="en-US" sz="2800" b="1" dirty="0" smtClean="0">
                <a:solidFill>
                  <a:srgbClr val="FFC000"/>
                </a:solidFill>
                <a:latin typeface="Verdana" pitchFamily="34" charset="0"/>
                <a:ea typeface="Verdana" pitchFamily="34" charset="0"/>
                <a:cs typeface="Verdana" pitchFamily="34" charset="0"/>
              </a:rPr>
            </a:br>
            <a:r>
              <a:rPr lang="en-US" sz="2800" b="1" dirty="0" smtClean="0">
                <a:solidFill>
                  <a:srgbClr val="FFC000"/>
                </a:solidFill>
                <a:latin typeface="Verdana" pitchFamily="34" charset="0"/>
                <a:ea typeface="Verdana" pitchFamily="34" charset="0"/>
                <a:cs typeface="Verdana" pitchFamily="34" charset="0"/>
              </a:rPr>
              <a:t>password</a:t>
            </a:r>
            <a:endParaRPr lang="en-US" sz="2800" b="1" dirty="0">
              <a:solidFill>
                <a:srgbClr val="FFC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75047090"/>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661922"/>
            <a:ext cx="6786329" cy="2670810"/>
          </a:xfrm>
          <a:prstGeom prst="rect">
            <a:avLst/>
          </a:prstGeom>
        </p:spPr>
      </p:pic>
      <p:sp>
        <p:nvSpPr>
          <p:cNvPr id="7" name="Right Arrow 6"/>
          <p:cNvSpPr/>
          <p:nvPr/>
        </p:nvSpPr>
        <p:spPr>
          <a:xfrm rot="16200000">
            <a:off x="1114225" y="4073072"/>
            <a:ext cx="1317103" cy="101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7301" t="14000" r="9682" b="15269"/>
          <a:stretch/>
        </p:blipFill>
        <p:spPr>
          <a:xfrm>
            <a:off x="3048000" y="3619637"/>
            <a:ext cx="5959133" cy="3173266"/>
          </a:xfrm>
          <a:prstGeom prst="rect">
            <a:avLst/>
          </a:prstGeom>
          <a:effectLst>
            <a:outerShdw blurRad="50800" dist="850900" dir="5400000" sx="27000" sy="27000" algn="ctr" rotWithShape="0">
              <a:srgbClr val="000000">
                <a:alpha val="43137"/>
              </a:srgbClr>
            </a:outerShdw>
          </a:effectLst>
        </p:spPr>
      </p:pic>
      <p:sp>
        <p:nvSpPr>
          <p:cNvPr id="11" name="Right Arrow 10"/>
          <p:cNvSpPr/>
          <p:nvPr/>
        </p:nvSpPr>
        <p:spPr>
          <a:xfrm rot="10800000">
            <a:off x="6387492" y="4731624"/>
            <a:ext cx="1358292" cy="101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362133674"/>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1651000"/>
            <a:ext cx="7956347" cy="4978400"/>
          </a:xfrm>
          <a:prstGeom prst="rect">
            <a:avLst/>
          </a:prstGeom>
        </p:spPr>
      </p:pic>
      <p:sp>
        <p:nvSpPr>
          <p:cNvPr id="7" name="Right Arrow 6"/>
          <p:cNvSpPr/>
          <p:nvPr/>
        </p:nvSpPr>
        <p:spPr>
          <a:xfrm rot="17033417">
            <a:off x="1044823" y="2487475"/>
            <a:ext cx="1358292" cy="101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971893778"/>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84" y="2057400"/>
            <a:ext cx="8258432" cy="3819525"/>
          </a:xfrm>
          <a:prstGeom prst="rect">
            <a:avLst/>
          </a:prstGeom>
        </p:spPr>
      </p:pic>
    </p:spTree>
    <p:extLst>
      <p:ext uri="{BB962C8B-B14F-4D97-AF65-F5344CB8AC3E}">
        <p14:creationId xmlns:p14="http://schemas.microsoft.com/office/powerpoint/2010/main" val="3583945609"/>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76183"/>
            <a:ext cx="7620000" cy="5038725"/>
          </a:xfrm>
          <a:prstGeom prst="rect">
            <a:avLst/>
          </a:prstGeom>
        </p:spPr>
      </p:pic>
      <p:sp>
        <p:nvSpPr>
          <p:cNvPr id="8" name="Right Arrow 7"/>
          <p:cNvSpPr/>
          <p:nvPr/>
        </p:nvSpPr>
        <p:spPr>
          <a:xfrm rot="10800000">
            <a:off x="4876800" y="4267200"/>
            <a:ext cx="1358292" cy="101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1533566073"/>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76400"/>
            <a:ext cx="7686910" cy="4820791"/>
          </a:xfrm>
          <a:prstGeom prst="rect">
            <a:avLst/>
          </a:prstGeom>
        </p:spPr>
      </p:pic>
      <p:sp>
        <p:nvSpPr>
          <p:cNvPr id="7" name="Right Arrow 6"/>
          <p:cNvSpPr/>
          <p:nvPr/>
        </p:nvSpPr>
        <p:spPr>
          <a:xfrm>
            <a:off x="5492548" y="2410718"/>
            <a:ext cx="1207008"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159593"/>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57146"/>
            <a:ext cx="7469934" cy="4876800"/>
          </a:xfrm>
          <a:prstGeom prst="rect">
            <a:avLst/>
          </a:prstGeom>
        </p:spPr>
      </p:pic>
      <p:sp>
        <p:nvSpPr>
          <p:cNvPr id="7" name="Left Arrow 6"/>
          <p:cNvSpPr/>
          <p:nvPr/>
        </p:nvSpPr>
        <p:spPr>
          <a:xfrm>
            <a:off x="3848100" y="3934989"/>
            <a:ext cx="1447800" cy="7620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rot="1704468">
            <a:off x="2532489" y="1746312"/>
            <a:ext cx="1447800" cy="7620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219841"/>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05" y="1986775"/>
            <a:ext cx="8946990" cy="4166741"/>
          </a:xfrm>
          <a:prstGeom prst="rect">
            <a:avLst/>
          </a:prstGeom>
        </p:spPr>
      </p:pic>
      <p:sp>
        <p:nvSpPr>
          <p:cNvPr id="7" name="Left Arrow 6"/>
          <p:cNvSpPr/>
          <p:nvPr/>
        </p:nvSpPr>
        <p:spPr>
          <a:xfrm>
            <a:off x="2362200" y="2530593"/>
            <a:ext cx="1447800" cy="7620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933722"/>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632245"/>
            <a:ext cx="7429500" cy="4850402"/>
          </a:xfrm>
          <a:prstGeom prst="rect">
            <a:avLst/>
          </a:prstGeom>
        </p:spPr>
      </p:pic>
      <p:sp>
        <p:nvSpPr>
          <p:cNvPr id="7" name="Right Arrow 6"/>
          <p:cNvSpPr/>
          <p:nvPr/>
        </p:nvSpPr>
        <p:spPr>
          <a:xfrm>
            <a:off x="4953000" y="5184424"/>
            <a:ext cx="1892808" cy="9906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41010"/>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6" name="TextBox 5"/>
          <p:cNvSpPr txBox="1"/>
          <p:nvPr/>
        </p:nvSpPr>
        <p:spPr>
          <a:xfrm>
            <a:off x="152400" y="1644521"/>
            <a:ext cx="8458200" cy="5016758"/>
          </a:xfrm>
          <a:prstGeom prst="rect">
            <a:avLst/>
          </a:prstGeom>
          <a:noFill/>
        </p:spPr>
        <p:txBody>
          <a:bodyPr wrap="square" rtlCol="0">
            <a:spAutoFit/>
          </a:bodyPr>
          <a:lstStyle/>
          <a:p>
            <a:pPr marL="457200" indent="-457200">
              <a:buFont typeface="Arial" pitchFamily="34" charset="0"/>
              <a:buChar char="•"/>
            </a:pPr>
            <a:r>
              <a:rPr lang="en-US" sz="3200" b="1" dirty="0" smtClean="0">
                <a:solidFill>
                  <a:srgbClr val="FFC000"/>
                </a:solidFill>
                <a:latin typeface="Verdana" pitchFamily="34" charset="0"/>
                <a:ea typeface="Verdana" pitchFamily="34" charset="0"/>
                <a:cs typeface="Verdana" pitchFamily="34" charset="0"/>
              </a:rPr>
              <a:t>Review &amp; edit</a:t>
            </a:r>
          </a:p>
          <a:p>
            <a:endParaRPr lang="en-US" sz="3200" b="1" dirty="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r>
              <a:rPr lang="en-US" sz="3200" b="1" dirty="0" smtClean="0">
                <a:solidFill>
                  <a:srgbClr val="FFC000"/>
                </a:solidFill>
                <a:latin typeface="Verdana" pitchFamily="34" charset="0"/>
                <a:ea typeface="Verdana" pitchFamily="34" charset="0"/>
                <a:cs typeface="Verdana" pitchFamily="34" charset="0"/>
              </a:rPr>
              <a:t>Email yourself </a:t>
            </a:r>
            <a:br>
              <a:rPr lang="en-US" sz="3200" b="1" dirty="0" smtClean="0">
                <a:solidFill>
                  <a:srgbClr val="FFC000"/>
                </a:solidFill>
                <a:latin typeface="Verdana" pitchFamily="34" charset="0"/>
                <a:ea typeface="Verdana" pitchFamily="34" charset="0"/>
                <a:cs typeface="Verdana" pitchFamily="34" charset="0"/>
              </a:rPr>
            </a:br>
            <a:r>
              <a:rPr lang="en-US" sz="3200" b="1" dirty="0" smtClean="0">
                <a:solidFill>
                  <a:srgbClr val="FFC000"/>
                </a:solidFill>
                <a:latin typeface="Verdana" pitchFamily="34" charset="0"/>
                <a:ea typeface="Verdana" pitchFamily="34" charset="0"/>
                <a:cs typeface="Verdana" pitchFamily="34" charset="0"/>
              </a:rPr>
              <a:t>a copy</a:t>
            </a:r>
          </a:p>
          <a:p>
            <a:endParaRPr lang="en-US" sz="3200" b="1" dirty="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r>
              <a:rPr lang="en-US" sz="3200" b="1" dirty="0" smtClean="0">
                <a:solidFill>
                  <a:srgbClr val="FFC000"/>
                </a:solidFill>
                <a:latin typeface="Verdana" pitchFamily="34" charset="0"/>
                <a:ea typeface="Verdana" pitchFamily="34" charset="0"/>
                <a:cs typeface="Verdana" pitchFamily="34" charset="0"/>
              </a:rPr>
              <a:t>Share with others</a:t>
            </a:r>
            <a:br>
              <a:rPr lang="en-US" sz="3200" b="1" dirty="0" smtClean="0">
                <a:solidFill>
                  <a:srgbClr val="FFC000"/>
                </a:solidFill>
                <a:latin typeface="Verdana" pitchFamily="34" charset="0"/>
                <a:ea typeface="Verdana" pitchFamily="34" charset="0"/>
                <a:cs typeface="Verdana" pitchFamily="34" charset="0"/>
              </a:rPr>
            </a:br>
            <a:r>
              <a:rPr lang="en-US" sz="3200" b="1" dirty="0" smtClean="0">
                <a:solidFill>
                  <a:srgbClr val="FFC000"/>
                </a:solidFill>
                <a:latin typeface="Verdana" pitchFamily="34" charset="0"/>
                <a:ea typeface="Verdana" pitchFamily="34" charset="0"/>
                <a:cs typeface="Verdana" pitchFamily="34" charset="0"/>
              </a:rPr>
              <a:t>who compiled</a:t>
            </a:r>
            <a:br>
              <a:rPr lang="en-US" sz="3200" b="1" dirty="0" smtClean="0">
                <a:solidFill>
                  <a:srgbClr val="FFC000"/>
                </a:solidFill>
                <a:latin typeface="Verdana" pitchFamily="34" charset="0"/>
                <a:ea typeface="Verdana" pitchFamily="34" charset="0"/>
                <a:cs typeface="Verdana" pitchFamily="34" charset="0"/>
              </a:rPr>
            </a:br>
            <a:r>
              <a:rPr lang="en-US" sz="3200" b="1" dirty="0" smtClean="0">
                <a:solidFill>
                  <a:srgbClr val="FFC000"/>
                </a:solidFill>
                <a:latin typeface="Verdana" pitchFamily="34" charset="0"/>
                <a:ea typeface="Verdana" pitchFamily="34" charset="0"/>
                <a:cs typeface="Verdana" pitchFamily="34" charset="0"/>
              </a:rPr>
              <a:t>the list</a:t>
            </a:r>
            <a:br>
              <a:rPr lang="en-US" sz="3200" b="1" dirty="0" smtClean="0">
                <a:solidFill>
                  <a:srgbClr val="FFC000"/>
                </a:solidFill>
                <a:latin typeface="Verdana" pitchFamily="34" charset="0"/>
                <a:ea typeface="Verdana" pitchFamily="34" charset="0"/>
                <a:cs typeface="Verdana" pitchFamily="34" charset="0"/>
              </a:rPr>
            </a:br>
            <a:endParaRPr lang="en-US" sz="3200" b="1" dirty="0" smtClean="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r>
              <a:rPr lang="en-US" sz="3200" b="1" dirty="0" smtClean="0">
                <a:solidFill>
                  <a:srgbClr val="FFC000"/>
                </a:solidFill>
                <a:latin typeface="Verdana" pitchFamily="34" charset="0"/>
                <a:ea typeface="Verdana" pitchFamily="34" charset="0"/>
                <a:cs typeface="Verdana" pitchFamily="34" charset="0"/>
              </a:rPr>
              <a:t>Submit another list</a:t>
            </a:r>
            <a:endParaRPr lang="en-US" sz="3200" b="1" dirty="0">
              <a:solidFill>
                <a:srgbClr val="FFC000"/>
              </a:solidFill>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2958" y="1905000"/>
            <a:ext cx="3845442" cy="4038600"/>
          </a:xfrm>
          <a:prstGeom prst="rect">
            <a:avLst/>
          </a:prstGeom>
          <a:ln>
            <a:noFill/>
          </a:ln>
          <a:effectLst>
            <a:softEdge rad="112500"/>
          </a:effectLst>
        </p:spPr>
      </p:pic>
    </p:spTree>
    <p:extLst>
      <p:ext uri="{BB962C8B-B14F-4D97-AF65-F5344CB8AC3E}">
        <p14:creationId xmlns:p14="http://schemas.microsoft.com/office/powerpoint/2010/main" val="2310441550"/>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685800"/>
            <a:ext cx="9144000" cy="6324600"/>
          </a:xfrm>
          <a:prstGeom prst="rect">
            <a:avLst/>
          </a:prstGeom>
          <a:solidFill>
            <a:schemeClr val="accent1">
              <a:lumMod val="75000"/>
            </a:schemeClr>
          </a:solidFill>
          <a:ln w="9525">
            <a:noFill/>
            <a:miter lim="800000"/>
            <a:headEnd/>
            <a:tailEnd/>
          </a:ln>
        </p:spPr>
        <p:txBody>
          <a:bodyPr wrap="none" anchor="ctr"/>
          <a:lstStyle/>
          <a:p>
            <a:pPr algn="ctr">
              <a:defRPr/>
            </a:pPr>
            <a:r>
              <a:rPr lang="en-US"/>
              <a:t>  </a:t>
            </a:r>
          </a:p>
        </p:txBody>
      </p:sp>
      <p:pic>
        <p:nvPicPr>
          <p:cNvPr id="15367" name="Picture 7" descr="C:\Users\pel27\AppData\Local\Microsoft\Windows\Temporary Internet Files\Content.IE5\C8H6ZHLD\MP9004278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186"/>
            <a:ext cx="9144000" cy="67437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58214" y="3352800"/>
            <a:ext cx="6427572" cy="1760612"/>
          </a:xfrm>
        </p:spPr>
        <p:txBody>
          <a:bodyPr/>
          <a:lstStyle/>
          <a:p>
            <a:pPr eaLnBrk="1" fontAlgn="auto" hangingPunct="1">
              <a:spcAft>
                <a:spcPts val="0"/>
              </a:spcAft>
              <a:defRPr/>
            </a:pPr>
            <a:r>
              <a:rPr lang="en-US" sz="4400" dirty="0">
                <a:ln>
                  <a:solidFill>
                    <a:srgbClr val="002060"/>
                  </a:solidFill>
                </a:ln>
                <a:solidFill>
                  <a:schemeClr val="bg1"/>
                </a:solidFill>
                <a:effectLst>
                  <a:glow rad="228600">
                    <a:schemeClr val="accent1">
                      <a:satMod val="175000"/>
                      <a:alpha val="40000"/>
                    </a:schemeClr>
                  </a:glow>
                  <a:outerShdw blurRad="50800" dist="38100" algn="l" rotWithShape="0">
                    <a:prstClr val="black">
                      <a:alpha val="40000"/>
                    </a:prstClr>
                  </a:outerShdw>
                </a:effectLst>
                <a:latin typeface="Verdana" pitchFamily="34" charset="0"/>
                <a:ea typeface="Arial Unicode MS" pitchFamily="34" charset="-128"/>
                <a:cs typeface="Arial Unicode MS" pitchFamily="34" charset="-128"/>
              </a:rPr>
              <a:t>The GBBC is</a:t>
            </a:r>
            <a:br>
              <a:rPr lang="en-US" sz="4400" dirty="0">
                <a:ln>
                  <a:solidFill>
                    <a:srgbClr val="002060"/>
                  </a:solidFill>
                </a:ln>
                <a:solidFill>
                  <a:schemeClr val="bg1"/>
                </a:solidFill>
                <a:effectLst>
                  <a:glow rad="228600">
                    <a:schemeClr val="accent1">
                      <a:satMod val="175000"/>
                      <a:alpha val="40000"/>
                    </a:schemeClr>
                  </a:glow>
                  <a:outerShdw blurRad="50800" dist="38100" algn="l" rotWithShape="0">
                    <a:prstClr val="black">
                      <a:alpha val="40000"/>
                    </a:prstClr>
                  </a:outerShdw>
                </a:effectLst>
                <a:latin typeface="Verdana" pitchFamily="34" charset="0"/>
                <a:ea typeface="Arial Unicode MS" pitchFamily="34" charset="-128"/>
                <a:cs typeface="Arial Unicode MS" pitchFamily="34" charset="-128"/>
              </a:rPr>
            </a:br>
            <a:r>
              <a:rPr lang="en-US" sz="4400" dirty="0">
                <a:ln>
                  <a:solidFill>
                    <a:srgbClr val="002060"/>
                  </a:solidFill>
                </a:ln>
                <a:solidFill>
                  <a:schemeClr val="bg1"/>
                </a:solidFill>
                <a:effectLst>
                  <a:glow rad="228600">
                    <a:schemeClr val="accent1">
                      <a:satMod val="175000"/>
                      <a:alpha val="40000"/>
                    </a:schemeClr>
                  </a:glow>
                  <a:outerShdw blurRad="50800" dist="38100" algn="l" rotWithShape="0">
                    <a:prstClr val="black">
                      <a:alpha val="40000"/>
                    </a:prstClr>
                  </a:outerShdw>
                </a:effectLst>
                <a:latin typeface="Verdana" pitchFamily="34" charset="0"/>
                <a:ea typeface="Arial Unicode MS" pitchFamily="34" charset="-128"/>
                <a:cs typeface="Arial Unicode MS" pitchFamily="34" charset="-128"/>
              </a:rPr>
              <a:t> </a:t>
            </a:r>
            <a:r>
              <a:rPr lang="en-US" sz="4400" dirty="0" smtClean="0">
                <a:ln>
                  <a:solidFill>
                    <a:srgbClr val="002060"/>
                  </a:solidFill>
                </a:ln>
                <a:solidFill>
                  <a:schemeClr val="bg1"/>
                </a:solidFill>
                <a:effectLst>
                  <a:glow rad="228600">
                    <a:schemeClr val="accent1">
                      <a:satMod val="175000"/>
                      <a:alpha val="40000"/>
                    </a:schemeClr>
                  </a:glow>
                  <a:outerShdw blurRad="50800" dist="38100" algn="l" rotWithShape="0">
                    <a:prstClr val="black">
                      <a:alpha val="40000"/>
                    </a:prstClr>
                  </a:outerShdw>
                </a:effectLst>
                <a:latin typeface="Verdana" pitchFamily="34" charset="0"/>
                <a:ea typeface="Arial Unicode MS" pitchFamily="34" charset="-128"/>
                <a:cs typeface="Arial Unicode MS" pitchFamily="34" charset="-128"/>
              </a:rPr>
              <a:t>global</a:t>
            </a:r>
            <a:r>
              <a:rPr lang="en-US" sz="4400" dirty="0">
                <a:ln>
                  <a:solidFill>
                    <a:srgbClr val="002060"/>
                  </a:solidFill>
                </a:ln>
                <a:solidFill>
                  <a:schemeClr val="bg1"/>
                </a:solidFill>
                <a:effectLst>
                  <a:glow rad="228600">
                    <a:schemeClr val="accent1">
                      <a:satMod val="175000"/>
                      <a:alpha val="40000"/>
                    </a:schemeClr>
                  </a:glow>
                  <a:outerShdw blurRad="50800" dist="38100" algn="l" rotWithShape="0">
                    <a:prstClr val="black">
                      <a:alpha val="40000"/>
                    </a:prstClr>
                  </a:outerShdw>
                </a:effectLst>
                <a:latin typeface="Verdana" pitchFamily="34" charset="0"/>
                <a:ea typeface="Arial Unicode MS" pitchFamily="34" charset="-128"/>
                <a:cs typeface="Arial Unicode MS" pitchFamily="34" charset="-128"/>
              </a:rPr>
              <a:t>!</a:t>
            </a:r>
          </a:p>
          <a:p>
            <a:pPr eaLnBrk="1" fontAlgn="auto" hangingPunct="1">
              <a:spcAft>
                <a:spcPts val="0"/>
              </a:spcAft>
              <a:defRPr/>
            </a:pPr>
            <a:endParaRPr lang="en-US" sz="4000" i="1" dirty="0"/>
          </a:p>
        </p:txBody>
      </p:sp>
      <p:sp>
        <p:nvSpPr>
          <p:cNvPr id="9" name="Rectangle 8"/>
          <p:cNvSpPr/>
          <p:nvPr/>
        </p:nvSpPr>
        <p:spPr>
          <a:xfrm>
            <a:off x="14514"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7" name="Rectangle 2"/>
          <p:cNvSpPr txBox="1">
            <a:spLocks noChangeArrowheads="1"/>
          </p:cNvSpPr>
          <p:nvPr/>
        </p:nvSpPr>
        <p:spPr bwMode="auto">
          <a:xfrm>
            <a:off x="1752600" y="1153493"/>
            <a:ext cx="5943600" cy="216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spcBef>
                <a:spcPct val="0"/>
              </a:spcBef>
              <a:spcAft>
                <a:spcPct val="0"/>
              </a:spcAft>
              <a:defRPr sz="4200" kern="1200">
                <a:solidFill>
                  <a:schemeClr val="accent1"/>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eaLnBrk="1" fontAlgn="auto" hangingPunct="1">
              <a:spcAft>
                <a:spcPts val="0"/>
              </a:spcAft>
              <a:defRPr/>
            </a:pPr>
            <a:r>
              <a:rPr lang="en-US" sz="2700" b="1" dirty="0" smtClean="0">
                <a:solidFill>
                  <a:schemeClr val="bg1"/>
                </a:solidFill>
                <a:latin typeface="Verdana" pitchFamily="34" charset="0"/>
              </a:rPr>
              <a:t>Join us for the  </a:t>
            </a:r>
            <a:br>
              <a:rPr lang="en-US" sz="2700" b="1" dirty="0" smtClean="0">
                <a:solidFill>
                  <a:schemeClr val="bg1"/>
                </a:solidFill>
                <a:latin typeface="Verdana" pitchFamily="34" charset="0"/>
              </a:rPr>
            </a:br>
            <a:r>
              <a:rPr lang="en-US" sz="2700" b="1" dirty="0" smtClean="0">
                <a:solidFill>
                  <a:schemeClr val="bg1"/>
                </a:solidFill>
                <a:latin typeface="Verdana" pitchFamily="34" charset="0"/>
              </a:rPr>
              <a:t>Great Backyard Bird Count</a:t>
            </a:r>
            <a:r>
              <a:rPr lang="en-US" sz="2700" b="1" dirty="0" smtClean="0">
                <a:solidFill>
                  <a:schemeClr val="tx1"/>
                </a:solidFill>
                <a:latin typeface="Verdana" pitchFamily="34" charset="0"/>
              </a:rPr>
              <a:t/>
            </a:r>
            <a:br>
              <a:rPr lang="en-US" sz="2700" b="1" dirty="0" smtClean="0">
                <a:solidFill>
                  <a:schemeClr val="tx1"/>
                </a:solidFill>
                <a:latin typeface="Verdana" pitchFamily="34" charset="0"/>
              </a:rPr>
            </a:br>
            <a:r>
              <a:rPr lang="en-US" sz="3900" b="1" dirty="0">
                <a:solidFill>
                  <a:schemeClr val="tx1"/>
                </a:solidFill>
                <a:latin typeface="Verdana" pitchFamily="34" charset="0"/>
              </a:rPr>
              <a:t> </a:t>
            </a:r>
            <a:endParaRPr lang="en-US" sz="2900" b="1" dirty="0" smtClean="0">
              <a:solidFill>
                <a:srgbClr val="FFC000"/>
              </a:solidFill>
              <a:latin typeface="Verdana" pitchFamily="34" charset="0"/>
            </a:endParaRPr>
          </a:p>
        </p:txBody>
      </p:sp>
      <p:sp>
        <p:nvSpPr>
          <p:cNvPr id="8" name="Rectangle 3"/>
          <p:cNvSpPr txBox="1">
            <a:spLocks noChangeArrowheads="1"/>
          </p:cNvSpPr>
          <p:nvPr/>
        </p:nvSpPr>
        <p:spPr bwMode="auto">
          <a:xfrm>
            <a:off x="2379079" y="2996935"/>
            <a:ext cx="510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0" fontAlgn="base" hangingPunct="0">
              <a:spcBef>
                <a:spcPct val="20000"/>
              </a:spcBef>
              <a:spcAft>
                <a:spcPct val="0"/>
              </a:spcAft>
              <a:buClr>
                <a:srgbClr val="8CADAE"/>
              </a:buClr>
              <a:buSzPct val="7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8C7B70"/>
              </a:buClr>
              <a:buSzPct val="70000"/>
              <a:buFont typeface="Wingdings" pitchFamily="2"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rgbClr val="8FB08C"/>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marL="274320" indent="-274320" eaLnBrk="1" fontAlgn="auto" hangingPunct="1">
              <a:spcAft>
                <a:spcPts val="0"/>
              </a:spcAft>
              <a:buFont typeface="Times" pitchFamily="-107" charset="0"/>
              <a:buNone/>
              <a:defRPr/>
            </a:pPr>
            <a:r>
              <a:rPr lang="en-US" sz="3200" cap="none" dirty="0" smtClean="0">
                <a:solidFill>
                  <a:schemeClr val="bg1"/>
                </a:solidFill>
                <a:latin typeface="Verdana" pitchFamily="34" charset="0"/>
              </a:rPr>
              <a:t>www.BirdCount.org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3587689"/>
            <a:ext cx="4003477" cy="3002606"/>
          </a:xfrm>
          <a:prstGeom prst="rect">
            <a:avLst/>
          </a:prstGeom>
          <a:ln>
            <a:noFill/>
          </a:ln>
          <a:effectLst>
            <a:softEdge rad="112500"/>
          </a:effectLst>
        </p:spPr>
      </p:pic>
    </p:spTree>
    <p:extLst>
      <p:ext uri="{BB962C8B-B14F-4D97-AF65-F5344CB8AC3E}">
        <p14:creationId xmlns:p14="http://schemas.microsoft.com/office/powerpoint/2010/main" val="277139329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defRPr/>
            </a:pPr>
            <a:endParaRPr lang="en-US" dirty="0">
              <a:solidFill>
                <a:schemeClr val="bg1"/>
              </a:solidFill>
            </a:endParaRPr>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6" name="Title 1"/>
          <p:cNvSpPr txBox="1">
            <a:spLocks/>
          </p:cNvSpPr>
          <p:nvPr/>
        </p:nvSpPr>
        <p:spPr bwMode="auto">
          <a:xfrm>
            <a:off x="571500" y="121055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200" kern="1200">
                <a:solidFill>
                  <a:schemeClr val="accent1"/>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r>
              <a:rPr lang="en-US" sz="2800" b="1" dirty="0" smtClean="0">
                <a:solidFill>
                  <a:schemeClr val="bg1"/>
                </a:solidFill>
                <a:latin typeface="Verdana" pitchFamily="34" charset="0"/>
              </a:rPr>
              <a:t>All photos by GBBC participants</a:t>
            </a:r>
          </a:p>
        </p:txBody>
      </p:sp>
      <p:sp>
        <p:nvSpPr>
          <p:cNvPr id="3" name="TextBox 2"/>
          <p:cNvSpPr txBox="1"/>
          <p:nvPr/>
        </p:nvSpPr>
        <p:spPr>
          <a:xfrm>
            <a:off x="673100" y="2657207"/>
            <a:ext cx="7696200" cy="3416320"/>
          </a:xfrm>
          <a:prstGeom prst="rect">
            <a:avLst/>
          </a:prstGeom>
          <a:noFill/>
        </p:spPr>
        <p:txBody>
          <a:bodyPr wrap="square" rtlCol="0">
            <a:spAutoFit/>
          </a:bodyPr>
          <a:lstStyle/>
          <a:p>
            <a:pPr algn="ctr">
              <a:defRPr/>
            </a:pPr>
            <a:r>
              <a:rPr lang="en-US" dirty="0" smtClean="0">
                <a:solidFill>
                  <a:schemeClr val="bg1"/>
                </a:solidFill>
              </a:rPr>
              <a:t>Sybil Collins, mom and child</a:t>
            </a:r>
          </a:p>
          <a:p>
            <a:pPr algn="ctr">
              <a:defRPr/>
            </a:pPr>
            <a:r>
              <a:rPr lang="en-US" dirty="0" smtClean="0">
                <a:solidFill>
                  <a:schemeClr val="bg1"/>
                </a:solidFill>
              </a:rPr>
              <a:t>Paula Brown, gulls on the beach</a:t>
            </a:r>
          </a:p>
          <a:p>
            <a:pPr algn="ctr">
              <a:defRPr/>
            </a:pPr>
            <a:r>
              <a:rPr lang="en-US" dirty="0" smtClean="0">
                <a:solidFill>
                  <a:schemeClr val="bg1"/>
                </a:solidFill>
              </a:rPr>
              <a:t>Andrew </a:t>
            </a:r>
            <a:r>
              <a:rPr lang="en-US" dirty="0" err="1" smtClean="0">
                <a:solidFill>
                  <a:schemeClr val="bg1"/>
                </a:solidFill>
              </a:rPr>
              <a:t>Byerly</a:t>
            </a:r>
            <a:r>
              <a:rPr lang="en-US" dirty="0" smtClean="0">
                <a:solidFill>
                  <a:schemeClr val="bg1"/>
                </a:solidFill>
              </a:rPr>
              <a:t>, Bald Eagle</a:t>
            </a:r>
          </a:p>
          <a:p>
            <a:pPr algn="ctr">
              <a:defRPr/>
            </a:pPr>
            <a:r>
              <a:rPr lang="en-US" dirty="0" smtClean="0">
                <a:solidFill>
                  <a:schemeClr val="bg1"/>
                </a:solidFill>
              </a:rPr>
              <a:t>Michael Renzi, Anna’s Hummingbird</a:t>
            </a:r>
          </a:p>
          <a:p>
            <a:pPr algn="ctr">
              <a:defRPr/>
            </a:pPr>
            <a:r>
              <a:rPr lang="en-US" dirty="0" smtClean="0">
                <a:solidFill>
                  <a:schemeClr val="bg1"/>
                </a:solidFill>
              </a:rPr>
              <a:t>Anil </a:t>
            </a:r>
            <a:r>
              <a:rPr lang="en-US" dirty="0" err="1" smtClean="0">
                <a:solidFill>
                  <a:schemeClr val="bg1"/>
                </a:solidFill>
              </a:rPr>
              <a:t>Sarasavan</a:t>
            </a:r>
            <a:r>
              <a:rPr lang="en-US" dirty="0" smtClean="0">
                <a:solidFill>
                  <a:schemeClr val="bg1"/>
                </a:solidFill>
              </a:rPr>
              <a:t>, Egyptian Vulture</a:t>
            </a:r>
          </a:p>
          <a:p>
            <a:pPr algn="ctr">
              <a:defRPr/>
            </a:pPr>
            <a:r>
              <a:rPr lang="en-US" dirty="0" smtClean="0">
                <a:solidFill>
                  <a:schemeClr val="bg1"/>
                </a:solidFill>
              </a:rPr>
              <a:t>Sandy </a:t>
            </a:r>
            <a:r>
              <a:rPr lang="en-US" dirty="0" err="1" smtClean="0">
                <a:solidFill>
                  <a:schemeClr val="bg1"/>
                </a:solidFill>
              </a:rPr>
              <a:t>Venneman</a:t>
            </a:r>
            <a:r>
              <a:rPr lang="en-US" dirty="0" smtClean="0">
                <a:solidFill>
                  <a:schemeClr val="bg1"/>
                </a:solidFill>
              </a:rPr>
              <a:t>, Laughing Gulls</a:t>
            </a:r>
          </a:p>
          <a:p>
            <a:pPr algn="ctr">
              <a:defRPr/>
            </a:pPr>
            <a:r>
              <a:rPr lang="en-US" dirty="0" smtClean="0">
                <a:solidFill>
                  <a:schemeClr val="bg1"/>
                </a:solidFill>
              </a:rPr>
              <a:t>John King, Great Spotted Woodpecker</a:t>
            </a:r>
          </a:p>
          <a:p>
            <a:pPr algn="ctr">
              <a:defRPr/>
            </a:pPr>
            <a:r>
              <a:rPr lang="en-US" dirty="0" smtClean="0">
                <a:solidFill>
                  <a:schemeClr val="bg1"/>
                </a:solidFill>
              </a:rPr>
              <a:t>Peter Ferguson, Red-tailed Hawk</a:t>
            </a:r>
            <a:endParaRPr lang="en-US" dirty="0">
              <a:solidFill>
                <a:schemeClr val="bg1"/>
              </a:solidFill>
            </a:endParaRPr>
          </a:p>
          <a:p>
            <a:pPr algn="ctr">
              <a:defRPr/>
            </a:pPr>
            <a:r>
              <a:rPr lang="en-US" dirty="0" smtClean="0">
                <a:solidFill>
                  <a:schemeClr val="bg1"/>
                </a:solidFill>
              </a:rPr>
              <a:t> </a:t>
            </a:r>
          </a:p>
        </p:txBody>
      </p:sp>
    </p:spTree>
    <p:extLst>
      <p:ext uri="{BB962C8B-B14F-4D97-AF65-F5344CB8AC3E}">
        <p14:creationId xmlns:p14="http://schemas.microsoft.com/office/powerpoint/2010/main" val="3289520767"/>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21023278"/>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762000" y="1642169"/>
            <a:ext cx="7620000"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r>
              <a:rPr lang="en-US" sz="3200" b="1" dirty="0">
                <a:solidFill>
                  <a:schemeClr val="bg1"/>
                </a:solidFill>
                <a:latin typeface="Verdana" pitchFamily="34" charset="0"/>
              </a:rPr>
              <a:t>Count </a:t>
            </a:r>
            <a:r>
              <a:rPr lang="en-US" sz="3200" b="1" dirty="0" smtClean="0">
                <a:solidFill>
                  <a:schemeClr val="bg1"/>
                </a:solidFill>
                <a:latin typeface="Verdana" pitchFamily="34" charset="0"/>
              </a:rPr>
              <a:t>birds wherever you like</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11" name="Rectangle 6"/>
          <p:cNvSpPr>
            <a:spLocks noChangeArrowheads="1"/>
          </p:cNvSpPr>
          <p:nvPr/>
        </p:nvSpPr>
        <p:spPr bwMode="auto">
          <a:xfrm>
            <a:off x="381000" y="2762046"/>
            <a:ext cx="4648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Wingdings 2" pitchFamily="18" charset="2"/>
              <a:buNone/>
            </a:pPr>
            <a:r>
              <a:rPr lang="en-US" sz="2800" b="1" dirty="0">
                <a:solidFill>
                  <a:srgbClr val="FFC000"/>
                </a:solidFill>
                <a:latin typeface="Verdana" pitchFamily="34" charset="0"/>
              </a:rPr>
              <a:t>Backyards</a:t>
            </a:r>
            <a:br>
              <a:rPr lang="en-US" sz="2800" b="1" dirty="0">
                <a:solidFill>
                  <a:srgbClr val="FFC000"/>
                </a:solidFill>
                <a:latin typeface="Verdana" pitchFamily="34" charset="0"/>
              </a:rPr>
            </a:br>
            <a:endParaRPr lang="en-US" sz="2800" b="1" dirty="0">
              <a:solidFill>
                <a:srgbClr val="FFC000"/>
              </a:solidFill>
              <a:latin typeface="Verdana" pitchFamily="34" charset="0"/>
            </a:endParaRPr>
          </a:p>
          <a:p>
            <a:pPr eaLnBrk="1" hangingPunct="1">
              <a:buFont typeface="Wingdings 2" pitchFamily="18" charset="2"/>
              <a:buNone/>
            </a:pPr>
            <a:r>
              <a:rPr lang="en-US" sz="2800" b="1" dirty="0">
                <a:solidFill>
                  <a:srgbClr val="FFC000"/>
                </a:solidFill>
                <a:latin typeface="Verdana" pitchFamily="34" charset="0"/>
              </a:rPr>
              <a:t>Parks</a:t>
            </a:r>
            <a:br>
              <a:rPr lang="en-US" sz="2800" b="1" dirty="0">
                <a:solidFill>
                  <a:srgbClr val="FFC000"/>
                </a:solidFill>
                <a:latin typeface="Verdana" pitchFamily="34" charset="0"/>
              </a:rPr>
            </a:br>
            <a:endParaRPr lang="en-US" sz="2800" b="1" dirty="0">
              <a:solidFill>
                <a:srgbClr val="FFC000"/>
              </a:solidFill>
              <a:latin typeface="Verdana" pitchFamily="34" charset="0"/>
            </a:endParaRPr>
          </a:p>
          <a:p>
            <a:pPr eaLnBrk="1" hangingPunct="1">
              <a:buFont typeface="Wingdings 2" pitchFamily="18" charset="2"/>
              <a:buNone/>
            </a:pPr>
            <a:r>
              <a:rPr lang="en-US" sz="2800" b="1" dirty="0">
                <a:solidFill>
                  <a:srgbClr val="FFC000"/>
                </a:solidFill>
                <a:latin typeface="Verdana" pitchFamily="34" charset="0"/>
              </a:rPr>
              <a:t>Nature Centers</a:t>
            </a:r>
            <a:br>
              <a:rPr lang="en-US" sz="2800" b="1" dirty="0">
                <a:solidFill>
                  <a:srgbClr val="FFC000"/>
                </a:solidFill>
                <a:latin typeface="Verdana" pitchFamily="34" charset="0"/>
              </a:rPr>
            </a:br>
            <a:endParaRPr lang="en-US" sz="2800" b="1" dirty="0">
              <a:solidFill>
                <a:srgbClr val="FFC000"/>
              </a:solidFill>
              <a:latin typeface="Verdana" pitchFamily="34" charset="0"/>
            </a:endParaRPr>
          </a:p>
          <a:p>
            <a:pPr eaLnBrk="1" hangingPunct="1">
              <a:buFont typeface="Wingdings 2" pitchFamily="18" charset="2"/>
              <a:buNone/>
            </a:pPr>
            <a:r>
              <a:rPr lang="en-US" sz="2800" b="1" dirty="0">
                <a:solidFill>
                  <a:srgbClr val="FFC000"/>
                </a:solidFill>
                <a:latin typeface="Verdana" pitchFamily="34" charset="0"/>
              </a:rPr>
              <a:t>Anywhere!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221" y="2674541"/>
            <a:ext cx="4800779" cy="3198018"/>
          </a:xfrm>
          <a:prstGeom prst="rect">
            <a:avLst/>
          </a:prstGeom>
          <a:ln>
            <a:noFill/>
          </a:ln>
          <a:effectLst>
            <a:softEdge rad="112500"/>
          </a:effectLst>
        </p:spPr>
      </p:pic>
    </p:spTree>
    <p:extLst>
      <p:ext uri="{BB962C8B-B14F-4D97-AF65-F5344CB8AC3E}">
        <p14:creationId xmlns:p14="http://schemas.microsoft.com/office/powerpoint/2010/main" val="139905612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a:t>  </a:t>
            </a:r>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1380281" y="2136135"/>
            <a:ext cx="4419600" cy="584775"/>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b="1" dirty="0">
              <a:solidFill>
                <a:srgbClr val="FFC000"/>
              </a:solidFill>
              <a:latin typeface="Verdana" pitchFamily="34" charset="0"/>
              <a:ea typeface="Verdana" pitchFamily="34" charset="0"/>
              <a:cs typeface="Verdana" pitchFamily="34" charset="0"/>
            </a:endParaRPr>
          </a:p>
        </p:txBody>
      </p:sp>
      <p:sp>
        <p:nvSpPr>
          <p:cNvPr id="5" name="TextBox 4"/>
          <p:cNvSpPr txBox="1"/>
          <p:nvPr/>
        </p:nvSpPr>
        <p:spPr>
          <a:xfrm>
            <a:off x="270982" y="2428522"/>
            <a:ext cx="8602035" cy="3970318"/>
          </a:xfrm>
          <a:prstGeom prst="rect">
            <a:avLst/>
          </a:prstGeom>
          <a:noFill/>
        </p:spPr>
        <p:txBody>
          <a:bodyPr wrap="none" rtlCol="0">
            <a:spAutoFit/>
          </a:bodyPr>
          <a:lstStyle/>
          <a:p>
            <a:pPr marL="457200" indent="-457200">
              <a:buFont typeface="Arial" pitchFamily="34" charset="0"/>
              <a:buChar char="•"/>
            </a:pPr>
            <a:r>
              <a:rPr lang="en-US" sz="2800" b="1" dirty="0" smtClean="0">
                <a:solidFill>
                  <a:srgbClr val="FFC000"/>
                </a:solidFill>
                <a:latin typeface="Verdana" pitchFamily="34" charset="0"/>
                <a:ea typeface="Verdana" pitchFamily="34" charset="0"/>
                <a:cs typeface="Verdana" pitchFamily="34" charset="0"/>
              </a:rPr>
              <a:t>Participate from anywhere in the world</a:t>
            </a:r>
          </a:p>
          <a:p>
            <a:endParaRPr lang="en-US" sz="2800" b="1" dirty="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r>
              <a:rPr lang="en-US" sz="2800" b="1" dirty="0" smtClean="0">
                <a:solidFill>
                  <a:srgbClr val="FFC000"/>
                </a:solidFill>
                <a:latin typeface="Verdana" pitchFamily="34" charset="0"/>
                <a:ea typeface="Verdana" pitchFamily="34" charset="0"/>
                <a:cs typeface="Verdana" pitchFamily="34" charset="0"/>
              </a:rPr>
              <a:t>Access personal bird lists</a:t>
            </a:r>
          </a:p>
          <a:p>
            <a:endParaRPr lang="en-US" sz="2800" b="1" dirty="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r>
              <a:rPr lang="en-US" sz="2800" b="1" dirty="0" smtClean="0">
                <a:solidFill>
                  <a:srgbClr val="FFC000"/>
                </a:solidFill>
                <a:latin typeface="Verdana" pitchFamily="34" charset="0"/>
                <a:ea typeface="Verdana" pitchFamily="34" charset="0"/>
                <a:cs typeface="Verdana" pitchFamily="34" charset="0"/>
              </a:rPr>
              <a:t>Use account to report birds year round</a:t>
            </a:r>
          </a:p>
          <a:p>
            <a:pPr marL="457200" indent="-457200">
              <a:buFont typeface="Arial" pitchFamily="34" charset="0"/>
              <a:buChar char="•"/>
            </a:pPr>
            <a:endParaRPr lang="en-US" sz="2800" b="1" dirty="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r>
              <a:rPr lang="en-US" sz="2800" b="1" dirty="0" smtClean="0">
                <a:solidFill>
                  <a:srgbClr val="FFC000"/>
                </a:solidFill>
                <a:latin typeface="Verdana" pitchFamily="34" charset="0"/>
                <a:ea typeface="Verdana" pitchFamily="34" charset="0"/>
                <a:cs typeface="Verdana" pitchFamily="34" charset="0"/>
              </a:rPr>
              <a:t>Life lists and records</a:t>
            </a:r>
          </a:p>
          <a:p>
            <a:pPr marL="457200" indent="-457200">
              <a:buFont typeface="Arial" pitchFamily="34" charset="0"/>
              <a:buChar char="•"/>
            </a:pPr>
            <a:endParaRPr lang="en-US" sz="2800" b="1" dirty="0">
              <a:solidFill>
                <a:srgbClr val="FFC000"/>
              </a:solidFill>
              <a:latin typeface="Verdana" pitchFamily="34" charset="0"/>
              <a:ea typeface="Verdana" pitchFamily="34" charset="0"/>
              <a:cs typeface="Verdana" pitchFamily="34" charset="0"/>
            </a:endParaRPr>
          </a:p>
          <a:p>
            <a:pPr marL="457200" indent="-457200">
              <a:buFont typeface="Arial" pitchFamily="34" charset="0"/>
              <a:buChar char="•"/>
            </a:pPr>
            <a:endParaRPr lang="en-US" sz="2800" b="1" dirty="0">
              <a:solidFill>
                <a:srgbClr val="FFC000"/>
              </a:solidFill>
              <a:latin typeface="Verdana" pitchFamily="34" charset="0"/>
              <a:ea typeface="Verdana" pitchFamily="34" charset="0"/>
              <a:cs typeface="Verdana"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Tree>
    <p:extLst>
      <p:ext uri="{BB962C8B-B14F-4D97-AF65-F5344CB8AC3E}">
        <p14:creationId xmlns:p14="http://schemas.microsoft.com/office/powerpoint/2010/main" val="330846984"/>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8" name="TextBox 6"/>
          <p:cNvSpPr txBox="1">
            <a:spLocks noChangeArrowheads="1"/>
          </p:cNvSpPr>
          <p:nvPr/>
        </p:nvSpPr>
        <p:spPr bwMode="auto">
          <a:xfrm>
            <a:off x="2743200" y="1676400"/>
            <a:ext cx="4098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3200" b="1" dirty="0">
                <a:solidFill>
                  <a:schemeClr val="bg1"/>
                </a:solidFill>
                <a:latin typeface="Verdana" pitchFamily="34" charset="0"/>
              </a:rPr>
              <a:t>Why participate?</a:t>
            </a:r>
          </a:p>
        </p:txBody>
      </p:sp>
      <p:sp>
        <p:nvSpPr>
          <p:cNvPr id="14" name="Rectangle 3"/>
          <p:cNvSpPr txBox="1">
            <a:spLocks noChangeArrowheads="1"/>
          </p:cNvSpPr>
          <p:nvPr/>
        </p:nvSpPr>
        <p:spPr bwMode="auto">
          <a:xfrm>
            <a:off x="4572000" y="25908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0" fontAlgn="base" hangingPunct="0">
              <a:spcBef>
                <a:spcPct val="20000"/>
              </a:spcBef>
              <a:spcAft>
                <a:spcPct val="0"/>
              </a:spcAft>
              <a:buClr>
                <a:srgbClr val="8CADAE"/>
              </a:buClr>
              <a:buSzPct val="7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8C7B70"/>
              </a:buClr>
              <a:buSzPct val="70000"/>
              <a:buFont typeface="Wingdings" pitchFamily="2"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rgbClr val="8FB08C"/>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gn="l" eaLnBrk="1" hangingPunct="1"/>
            <a:r>
              <a:rPr lang="en-US" sz="2400" cap="none" dirty="0" smtClean="0">
                <a:solidFill>
                  <a:srgbClr val="FFC000"/>
                </a:solidFill>
                <a:latin typeface="Verdana" pitchFamily="34" charset="0"/>
              </a:rPr>
              <a:t>Scientists can’t be everywhere </a:t>
            </a:r>
            <a:br>
              <a:rPr lang="en-US" sz="2400" cap="none" dirty="0" smtClean="0">
                <a:solidFill>
                  <a:srgbClr val="FFC000"/>
                </a:solidFill>
                <a:latin typeface="Verdana" pitchFamily="34" charset="0"/>
              </a:rPr>
            </a:br>
            <a:endParaRPr lang="en-US" sz="2400" cap="none" dirty="0" smtClean="0">
              <a:solidFill>
                <a:srgbClr val="FFC000"/>
              </a:solidFill>
              <a:latin typeface="Verdana" pitchFamily="34" charset="0"/>
            </a:endParaRPr>
          </a:p>
          <a:p>
            <a:pPr algn="l" eaLnBrk="1" hangingPunct="1"/>
            <a:r>
              <a:rPr lang="en-US" sz="2400" cap="none" dirty="0" smtClean="0">
                <a:solidFill>
                  <a:srgbClr val="FFC000"/>
                </a:solidFill>
                <a:latin typeface="Verdana" pitchFamily="34" charset="0"/>
              </a:rPr>
              <a:t>Long-term record of birds  </a:t>
            </a:r>
            <a:br>
              <a:rPr lang="en-US" sz="2400" cap="none" dirty="0" smtClean="0">
                <a:solidFill>
                  <a:srgbClr val="FFC000"/>
                </a:solidFill>
                <a:latin typeface="Verdana" pitchFamily="34" charset="0"/>
              </a:rPr>
            </a:br>
            <a:r>
              <a:rPr lang="en-US" sz="2400" cap="none" dirty="0" smtClean="0">
                <a:solidFill>
                  <a:srgbClr val="FFC000"/>
                </a:solidFill>
                <a:latin typeface="Verdana" pitchFamily="34" charset="0"/>
              </a:rPr>
              <a:t/>
            </a:r>
            <a:br>
              <a:rPr lang="en-US" sz="2400" cap="none" dirty="0" smtClean="0">
                <a:solidFill>
                  <a:srgbClr val="FFC000"/>
                </a:solidFill>
                <a:latin typeface="Verdana" pitchFamily="34" charset="0"/>
              </a:rPr>
            </a:br>
            <a:r>
              <a:rPr lang="en-US" sz="2400" cap="none" dirty="0" smtClean="0">
                <a:solidFill>
                  <a:srgbClr val="FFC000"/>
                </a:solidFill>
                <a:latin typeface="Verdana" pitchFamily="34" charset="0"/>
              </a:rPr>
              <a:t>Make sure your birds are counted</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61" y="2489200"/>
            <a:ext cx="3838439" cy="3948431"/>
          </a:xfrm>
          <a:prstGeom prst="rect">
            <a:avLst/>
          </a:prstGeom>
          <a:ln>
            <a:noFill/>
          </a:ln>
          <a:effectLst>
            <a:softEdge rad="112500"/>
          </a:effectLst>
        </p:spPr>
      </p:pic>
    </p:spTree>
    <p:extLst>
      <p:ext uri="{BB962C8B-B14F-4D97-AF65-F5344CB8AC3E}">
        <p14:creationId xmlns:p14="http://schemas.microsoft.com/office/powerpoint/2010/main" val="22810916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6" name="Rectangle 2"/>
          <p:cNvSpPr txBox="1">
            <a:spLocks noChangeArrowheads="1"/>
          </p:cNvSpPr>
          <p:nvPr/>
        </p:nvSpPr>
        <p:spPr bwMode="auto">
          <a:xfrm>
            <a:off x="914400" y="1447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200" kern="1200">
                <a:solidFill>
                  <a:schemeClr val="accent1"/>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eaLnBrk="1" hangingPunct="1"/>
            <a:r>
              <a:rPr lang="en-US" b="1" dirty="0" smtClean="0">
                <a:solidFill>
                  <a:schemeClr val="bg1"/>
                </a:solidFill>
                <a:latin typeface="Verdana" pitchFamily="34" charset="0"/>
              </a:rPr>
              <a:t>What do we learn?</a:t>
            </a:r>
          </a:p>
        </p:txBody>
      </p:sp>
      <p:sp>
        <p:nvSpPr>
          <p:cNvPr id="7" name="Rectangle 3"/>
          <p:cNvSpPr txBox="1">
            <a:spLocks noChangeArrowheads="1"/>
          </p:cNvSpPr>
          <p:nvPr/>
        </p:nvSpPr>
        <p:spPr bwMode="auto">
          <a:xfrm>
            <a:off x="304800" y="2667000"/>
            <a:ext cx="503016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0" fontAlgn="base" hangingPunct="0">
              <a:spcBef>
                <a:spcPct val="20000"/>
              </a:spcBef>
              <a:spcAft>
                <a:spcPct val="0"/>
              </a:spcAft>
              <a:buClr>
                <a:srgbClr val="8CADAE"/>
              </a:buClr>
              <a:buSzPct val="7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8C7B70"/>
              </a:buClr>
              <a:buSzPct val="70000"/>
              <a:buFont typeface="Wingdings" pitchFamily="2"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rgbClr val="8FB08C"/>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gn="l" eaLnBrk="1" hangingPunct="1"/>
            <a:r>
              <a:rPr lang="en-US" sz="2800" cap="none" dirty="0">
                <a:solidFill>
                  <a:srgbClr val="FFC000"/>
                </a:solidFill>
                <a:latin typeface="Verdana" pitchFamily="34" charset="0"/>
              </a:rPr>
              <a:t>Migration</a:t>
            </a:r>
            <a:br>
              <a:rPr lang="en-US" sz="2800" cap="none" dirty="0">
                <a:solidFill>
                  <a:srgbClr val="FFC000"/>
                </a:solidFill>
                <a:latin typeface="Verdana" pitchFamily="34" charset="0"/>
              </a:rPr>
            </a:br>
            <a:r>
              <a:rPr lang="en-US" sz="2800" cap="none" dirty="0">
                <a:solidFill>
                  <a:srgbClr val="FFC000"/>
                </a:solidFill>
                <a:latin typeface="Verdana" pitchFamily="34" charset="0"/>
              </a:rPr>
              <a:t>patterns</a:t>
            </a:r>
            <a:endParaRPr lang="en-US" sz="2800" cap="none" dirty="0" smtClean="0">
              <a:solidFill>
                <a:srgbClr val="FFC000"/>
              </a:solidFill>
              <a:latin typeface="Verdana" pitchFamily="34" charset="0"/>
            </a:endParaRPr>
          </a:p>
          <a:p>
            <a:pPr algn="l" eaLnBrk="1" hangingPunct="1"/>
            <a:endParaRPr lang="en-US" sz="2800" cap="none" dirty="0">
              <a:solidFill>
                <a:srgbClr val="FFC000"/>
              </a:solidFill>
              <a:latin typeface="Verdana" pitchFamily="34" charset="0"/>
            </a:endParaRPr>
          </a:p>
          <a:p>
            <a:pPr algn="l" eaLnBrk="1" hangingPunct="1"/>
            <a:r>
              <a:rPr lang="en-US" sz="2800" cap="none" dirty="0" smtClean="0">
                <a:solidFill>
                  <a:srgbClr val="FFC000"/>
                </a:solidFill>
                <a:latin typeface="Verdana" pitchFamily="34" charset="0"/>
              </a:rPr>
              <a:t>Year-to-year changes</a:t>
            </a:r>
            <a:r>
              <a:rPr lang="en-US" sz="3200" cap="none" dirty="0" smtClean="0">
                <a:solidFill>
                  <a:srgbClr val="FFC000"/>
                </a:solidFill>
                <a:latin typeface="Verdana" pitchFamily="34" charset="0"/>
              </a:rPr>
              <a:t/>
            </a:r>
            <a:br>
              <a:rPr lang="en-US" sz="3200" cap="none" dirty="0" smtClean="0">
                <a:solidFill>
                  <a:srgbClr val="FFC000"/>
                </a:solidFill>
                <a:latin typeface="Verdana" pitchFamily="34" charset="0"/>
              </a:rPr>
            </a:br>
            <a:endParaRPr lang="en-US" sz="3200" cap="none" dirty="0" smtClean="0">
              <a:solidFill>
                <a:srgbClr val="FFC000"/>
              </a:solidFill>
              <a:latin typeface="Verdana" pitchFamily="34" charset="0"/>
            </a:endParaRPr>
          </a:p>
          <a:p>
            <a:pPr algn="l" eaLnBrk="1" hangingPunct="1"/>
            <a:r>
              <a:rPr lang="en-US" sz="2800" cap="none" dirty="0" smtClean="0">
                <a:solidFill>
                  <a:srgbClr val="FFC000"/>
                </a:solidFill>
                <a:latin typeface="Verdana" pitchFamily="34" charset="0"/>
              </a:rPr>
              <a:t>Long-term</a:t>
            </a:r>
            <a:br>
              <a:rPr lang="en-US" sz="2800" cap="none" dirty="0" smtClean="0">
                <a:solidFill>
                  <a:srgbClr val="FFC000"/>
                </a:solidFill>
                <a:latin typeface="Verdana" pitchFamily="34" charset="0"/>
              </a:rPr>
            </a:br>
            <a:r>
              <a:rPr lang="en-US" sz="2800" cap="none" dirty="0" smtClean="0">
                <a:solidFill>
                  <a:srgbClr val="FFC000"/>
                </a:solidFill>
                <a:latin typeface="Verdana" pitchFamily="34" charset="0"/>
              </a:rPr>
              <a:t>trends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386" y="2609646"/>
            <a:ext cx="5242173" cy="3494782"/>
          </a:xfrm>
          <a:prstGeom prst="rect">
            <a:avLst/>
          </a:prstGeom>
          <a:ln>
            <a:noFill/>
          </a:ln>
          <a:effectLst>
            <a:softEdge rad="112500"/>
          </a:effectLst>
        </p:spPr>
      </p:pic>
    </p:spTree>
    <p:extLst>
      <p:ext uri="{BB962C8B-B14F-4D97-AF65-F5344CB8AC3E}">
        <p14:creationId xmlns:p14="http://schemas.microsoft.com/office/powerpoint/2010/main" val="1201821223"/>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6" name="Content Placeholder 2"/>
          <p:cNvSpPr txBox="1">
            <a:spLocks/>
          </p:cNvSpPr>
          <p:nvPr/>
        </p:nvSpPr>
        <p:spPr bwMode="auto">
          <a:xfrm>
            <a:off x="2547256" y="1686832"/>
            <a:ext cx="48037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0" fontAlgn="base" hangingPunct="0">
              <a:spcBef>
                <a:spcPct val="20000"/>
              </a:spcBef>
              <a:spcAft>
                <a:spcPct val="0"/>
              </a:spcAft>
              <a:buClr>
                <a:srgbClr val="8CADAE"/>
              </a:buClr>
              <a:buSzPct val="7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8C7B70"/>
              </a:buClr>
              <a:buSzPct val="70000"/>
              <a:buFont typeface="Wingdings" pitchFamily="2"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rgbClr val="8FB08C"/>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3300" cap="none" dirty="0" smtClean="0">
                <a:solidFill>
                  <a:schemeClr val="bg1"/>
                </a:solidFill>
                <a:latin typeface="Verdana" pitchFamily="34" charset="0"/>
              </a:rPr>
              <a:t>What do you do?</a:t>
            </a:r>
            <a:endParaRPr lang="en-US" sz="3300" cap="none" dirty="0" smtClean="0"/>
          </a:p>
        </p:txBody>
      </p:sp>
      <p:sp>
        <p:nvSpPr>
          <p:cNvPr id="7" name="Rectangle 5"/>
          <p:cNvSpPr>
            <a:spLocks noChangeArrowheads="1"/>
          </p:cNvSpPr>
          <p:nvPr/>
        </p:nvSpPr>
        <p:spPr bwMode="auto">
          <a:xfrm>
            <a:off x="3810000" y="2743200"/>
            <a:ext cx="5181599"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buFont typeface="Times" pitchFamily="-107" charset="0"/>
              <a:buNone/>
            </a:pPr>
            <a:r>
              <a:rPr lang="en-US" b="1" dirty="0">
                <a:solidFill>
                  <a:srgbClr val="FFC000"/>
                </a:solidFill>
                <a:latin typeface="Verdana" pitchFamily="34" charset="0"/>
              </a:rPr>
              <a:t>Count birds anywhere for at least 15 minutes</a:t>
            </a:r>
          </a:p>
          <a:p>
            <a:pPr eaLnBrk="1" hangingPunct="1">
              <a:lnSpc>
                <a:spcPct val="90000"/>
              </a:lnSpc>
              <a:buFont typeface="Times" pitchFamily="-107" charset="0"/>
              <a:buNone/>
            </a:pPr>
            <a:endParaRPr lang="en-US" b="1" dirty="0">
              <a:solidFill>
                <a:srgbClr val="FFC000"/>
              </a:solidFill>
              <a:latin typeface="Verdana" pitchFamily="34" charset="0"/>
            </a:endParaRPr>
          </a:p>
          <a:p>
            <a:pPr eaLnBrk="1" hangingPunct="1">
              <a:lnSpc>
                <a:spcPct val="90000"/>
              </a:lnSpc>
              <a:buFont typeface="Times" pitchFamily="-107" charset="0"/>
              <a:buNone/>
            </a:pPr>
            <a:r>
              <a:rPr lang="en-US" b="1" dirty="0" smtClean="0">
                <a:solidFill>
                  <a:srgbClr val="FFC000"/>
                </a:solidFill>
                <a:latin typeface="Verdana" pitchFamily="34" charset="0"/>
              </a:rPr>
              <a:t>Count longer if you wish!</a:t>
            </a:r>
          </a:p>
          <a:p>
            <a:pPr eaLnBrk="1" hangingPunct="1">
              <a:lnSpc>
                <a:spcPct val="90000"/>
              </a:lnSpc>
              <a:buFont typeface="Times" pitchFamily="-107" charset="0"/>
              <a:buNone/>
            </a:pPr>
            <a:endParaRPr lang="en-US" b="1" dirty="0">
              <a:solidFill>
                <a:srgbClr val="FFC000"/>
              </a:solidFill>
              <a:latin typeface="Verdana" pitchFamily="34" charset="0"/>
            </a:endParaRPr>
          </a:p>
          <a:p>
            <a:pPr eaLnBrk="1" hangingPunct="1">
              <a:lnSpc>
                <a:spcPct val="90000"/>
              </a:lnSpc>
              <a:buFont typeface="Times" pitchFamily="-107" charset="0"/>
              <a:buNone/>
            </a:pPr>
            <a:r>
              <a:rPr lang="en-US" b="1" dirty="0" smtClean="0">
                <a:solidFill>
                  <a:srgbClr val="FFC000"/>
                </a:solidFill>
                <a:latin typeface="Verdana" pitchFamily="34" charset="0"/>
              </a:rPr>
              <a:t>Keep track of time</a:t>
            </a:r>
            <a:br>
              <a:rPr lang="en-US" b="1" dirty="0" smtClean="0">
                <a:solidFill>
                  <a:srgbClr val="FFC000"/>
                </a:solidFill>
                <a:latin typeface="Verdana" pitchFamily="34" charset="0"/>
              </a:rPr>
            </a:br>
            <a:endParaRPr lang="en-US" b="1" dirty="0" smtClean="0">
              <a:solidFill>
                <a:srgbClr val="FFC000"/>
              </a:solidFill>
              <a:latin typeface="Verdana" pitchFamily="34" charset="0"/>
            </a:endParaRPr>
          </a:p>
          <a:p>
            <a:pPr eaLnBrk="1" hangingPunct="1">
              <a:lnSpc>
                <a:spcPct val="90000"/>
              </a:lnSpc>
            </a:pPr>
            <a:r>
              <a:rPr lang="en-US" b="1" dirty="0">
                <a:solidFill>
                  <a:srgbClr val="FFC000"/>
                </a:solidFill>
                <a:latin typeface="Verdana" pitchFamily="34" charset="0"/>
                <a:ea typeface="Verdana" pitchFamily="34" charset="0"/>
                <a:cs typeface="Verdana" pitchFamily="34" charset="0"/>
              </a:rPr>
              <a:t>Best estimate </a:t>
            </a:r>
            <a:r>
              <a:rPr lang="en-US" b="1" dirty="0" smtClean="0">
                <a:solidFill>
                  <a:srgbClr val="FFC000"/>
                </a:solidFill>
                <a:latin typeface="Verdana" pitchFamily="34" charset="0"/>
                <a:ea typeface="Verdana" pitchFamily="34" charset="0"/>
                <a:cs typeface="Verdana" pitchFamily="34" charset="0"/>
              </a:rPr>
              <a:t>of number of individuals of </a:t>
            </a:r>
            <a:r>
              <a:rPr lang="en-US" b="1" dirty="0">
                <a:solidFill>
                  <a:srgbClr val="FFC000"/>
                </a:solidFill>
                <a:latin typeface="Verdana" pitchFamily="34" charset="0"/>
                <a:ea typeface="Verdana" pitchFamily="34" charset="0"/>
                <a:cs typeface="Verdana" pitchFamily="34" charset="0"/>
              </a:rPr>
              <a:t>each </a:t>
            </a:r>
            <a:r>
              <a:rPr lang="en-US" b="1" dirty="0" smtClean="0">
                <a:solidFill>
                  <a:srgbClr val="FFC000"/>
                </a:solidFill>
                <a:latin typeface="Verdana" pitchFamily="34" charset="0"/>
                <a:ea typeface="Verdana" pitchFamily="34" charset="0"/>
                <a:cs typeface="Verdana" pitchFamily="34" charset="0"/>
              </a:rPr>
              <a:t>species</a:t>
            </a:r>
            <a:endParaRPr lang="en-US" sz="2800" dirty="0">
              <a:solidFill>
                <a:schemeClr val="bg1"/>
              </a:solidFill>
              <a:latin typeface="Verdana"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42060"/>
            <a:ext cx="3102888" cy="3886200"/>
          </a:xfrm>
          <a:prstGeom prst="rect">
            <a:avLst/>
          </a:prstGeom>
          <a:ln>
            <a:noFill/>
          </a:ln>
          <a:effectLst>
            <a:softEdge rad="112500"/>
          </a:effectLst>
        </p:spPr>
      </p:pic>
    </p:spTree>
    <p:extLst>
      <p:ext uri="{BB962C8B-B14F-4D97-AF65-F5344CB8AC3E}">
        <p14:creationId xmlns:p14="http://schemas.microsoft.com/office/powerpoint/2010/main" val="2719126118"/>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18782" y="1456871"/>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6" name="Rectangle 5"/>
          <p:cNvSpPr>
            <a:spLocks noChangeArrowheads="1"/>
          </p:cNvSpPr>
          <p:nvPr/>
        </p:nvSpPr>
        <p:spPr bwMode="auto">
          <a:xfrm>
            <a:off x="896257" y="1456871"/>
            <a:ext cx="824774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Font typeface="Wingdings 2" pitchFamily="18" charset="2"/>
              <a:buNone/>
            </a:pPr>
            <a:r>
              <a:rPr lang="en-US" b="1" dirty="0">
                <a:solidFill>
                  <a:srgbClr val="FFC000"/>
                </a:solidFill>
                <a:latin typeface="Verdana" pitchFamily="34" charset="0"/>
              </a:rPr>
              <a:t>New checklist for </a:t>
            </a:r>
            <a:r>
              <a:rPr lang="en-US" b="1" dirty="0">
                <a:solidFill>
                  <a:schemeClr val="bg1"/>
                </a:solidFill>
                <a:latin typeface="Verdana" pitchFamily="34" charset="0"/>
              </a:rPr>
              <a:t>each </a:t>
            </a:r>
            <a:r>
              <a:rPr lang="en-US" b="1" dirty="0" smtClean="0">
                <a:solidFill>
                  <a:schemeClr val="bg1"/>
                </a:solidFill>
                <a:latin typeface="Verdana" pitchFamily="34" charset="0"/>
              </a:rPr>
              <a:t>day</a:t>
            </a:r>
          </a:p>
          <a:p>
            <a:pPr eaLnBrk="1" hangingPunct="1">
              <a:buFont typeface="Wingdings 2" pitchFamily="18" charset="2"/>
              <a:buNone/>
            </a:pPr>
            <a:endParaRPr lang="en-US" b="1" dirty="0">
              <a:solidFill>
                <a:schemeClr val="bg1"/>
              </a:solidFill>
              <a:latin typeface="Verdana" pitchFamily="34" charset="0"/>
            </a:endParaRPr>
          </a:p>
          <a:p>
            <a:pPr eaLnBrk="1" hangingPunct="1">
              <a:buFont typeface="Wingdings 2" pitchFamily="18" charset="2"/>
              <a:buNone/>
            </a:pPr>
            <a:r>
              <a:rPr lang="en-US" b="1" dirty="0">
                <a:solidFill>
                  <a:srgbClr val="FFC000"/>
                </a:solidFill>
                <a:latin typeface="Verdana" pitchFamily="34" charset="0"/>
              </a:rPr>
              <a:t>New checklist for </a:t>
            </a:r>
            <a:r>
              <a:rPr lang="en-US" b="1" dirty="0">
                <a:solidFill>
                  <a:schemeClr val="bg1"/>
                </a:solidFill>
                <a:latin typeface="Verdana" pitchFamily="34" charset="0"/>
              </a:rPr>
              <a:t>each new </a:t>
            </a:r>
            <a:r>
              <a:rPr lang="en-US" b="1" dirty="0" smtClean="0">
                <a:solidFill>
                  <a:schemeClr val="bg1"/>
                </a:solidFill>
                <a:latin typeface="Verdana" pitchFamily="34" charset="0"/>
              </a:rPr>
              <a:t>location</a:t>
            </a:r>
          </a:p>
          <a:p>
            <a:pPr eaLnBrk="1" hangingPunct="1">
              <a:buFont typeface="Wingdings 2" pitchFamily="18" charset="2"/>
              <a:buNone/>
            </a:pPr>
            <a:endParaRPr lang="en-US" b="1" dirty="0">
              <a:solidFill>
                <a:schemeClr val="bg1"/>
              </a:solidFill>
              <a:latin typeface="Verdana" pitchFamily="34" charset="0"/>
            </a:endParaRPr>
          </a:p>
          <a:p>
            <a:pPr eaLnBrk="1" hangingPunct="1"/>
            <a:r>
              <a:rPr lang="en-US" b="1" dirty="0">
                <a:solidFill>
                  <a:srgbClr val="FFC000"/>
                </a:solidFill>
                <a:latin typeface="Verdana" pitchFamily="34" charset="0"/>
              </a:rPr>
              <a:t>New checklist for </a:t>
            </a:r>
            <a:r>
              <a:rPr lang="en-US" b="1" dirty="0">
                <a:solidFill>
                  <a:schemeClr val="bg1"/>
                </a:solidFill>
                <a:latin typeface="Verdana" pitchFamily="34" charset="0"/>
              </a:rPr>
              <a:t>same </a:t>
            </a:r>
            <a:r>
              <a:rPr lang="en-US" b="1" dirty="0" smtClean="0">
                <a:solidFill>
                  <a:schemeClr val="bg1"/>
                </a:solidFill>
                <a:latin typeface="Verdana" pitchFamily="34" charset="0"/>
              </a:rPr>
              <a:t>place, </a:t>
            </a:r>
            <a:r>
              <a:rPr lang="en-US" b="1" dirty="0">
                <a:solidFill>
                  <a:schemeClr val="bg1"/>
                </a:solidFill>
                <a:latin typeface="Verdana" pitchFamily="34" charset="0"/>
              </a:rPr>
              <a:t>new time</a:t>
            </a:r>
          </a:p>
          <a:p>
            <a:pPr eaLnBrk="1" hangingPunct="1">
              <a:buFont typeface="Wingdings 2" pitchFamily="18" charset="2"/>
              <a:buNone/>
            </a:pPr>
            <a:endParaRPr lang="en-US" sz="2800" b="1" dirty="0">
              <a:solidFill>
                <a:schemeClr val="bg1"/>
              </a:solidFill>
              <a:latin typeface="Verdana"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39" y="3327400"/>
            <a:ext cx="9429839" cy="4184491"/>
          </a:xfrm>
          <a:prstGeom prst="rect">
            <a:avLst/>
          </a:prstGeom>
          <a:ln>
            <a:noFill/>
          </a:ln>
          <a:effectLst>
            <a:softEdge rad="112500"/>
          </a:effectLst>
        </p:spPr>
      </p:pic>
    </p:spTree>
    <p:extLst>
      <p:ext uri="{BB962C8B-B14F-4D97-AF65-F5344CB8AC3E}">
        <p14:creationId xmlns:p14="http://schemas.microsoft.com/office/powerpoint/2010/main" val="3611967522"/>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447800"/>
            <a:ext cx="9144000" cy="5410200"/>
          </a:xfrm>
          <a:prstGeom prst="rect">
            <a:avLst/>
          </a:prstGeom>
          <a:solidFill>
            <a:srgbClr val="002060"/>
          </a:solidFill>
          <a:ln w="9525">
            <a:noFill/>
            <a:miter lim="800000"/>
            <a:headEnd/>
            <a:tailEnd/>
          </a:ln>
        </p:spPr>
        <p:txBody>
          <a:bodyPr wrap="none" anchor="ctr"/>
          <a:lstStyle/>
          <a:p>
            <a:pPr algn="ctr">
              <a:defRPr/>
            </a:pPr>
            <a:r>
              <a:rPr lang="en-US" smtClean="0"/>
              <a:t>  </a:t>
            </a:r>
            <a:endParaRPr lang="en-US"/>
          </a:p>
        </p:txBody>
      </p:sp>
      <p:sp>
        <p:nvSpPr>
          <p:cNvPr id="9" name="Rectangle 8"/>
          <p:cNvSpPr/>
          <p:nvPr/>
        </p:nvSpPr>
        <p:spPr>
          <a:xfrm>
            <a:off x="0" y="1371600"/>
            <a:ext cx="9144000" cy="76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390446"/>
          </a:xfrm>
          <a:prstGeom prst="rect">
            <a:avLst/>
          </a:prstGeom>
        </p:spPr>
      </p:pic>
      <p:sp>
        <p:nvSpPr>
          <p:cNvPr id="10" name="TextBox 9"/>
          <p:cNvSpPr txBox="1"/>
          <p:nvPr/>
        </p:nvSpPr>
        <p:spPr>
          <a:xfrm>
            <a:off x="1066800" y="1676400"/>
            <a:ext cx="6891759" cy="1077218"/>
          </a:xfrm>
          <a:prstGeom prst="rect">
            <a:avLst/>
          </a:prstGeom>
          <a:noFill/>
        </p:spPr>
        <p:txBody>
          <a:bodyPr wrap="square" rtlCol="0">
            <a:spAutoFit/>
          </a:bodyPr>
          <a:lstStyle/>
          <a:p>
            <a:pPr algn="ctr">
              <a:defRPr/>
            </a:pPr>
            <a:r>
              <a:rPr lang="en-US" sz="3200" b="1" dirty="0" smtClean="0">
                <a:solidFill>
                  <a:srgbClr val="FFC000"/>
                </a:solidFill>
                <a:latin typeface="Verdana" pitchFamily="34" charset="0"/>
                <a:ea typeface="Verdana" pitchFamily="34" charset="0"/>
                <a:cs typeface="Verdana" pitchFamily="34" charset="0"/>
              </a:rPr>
              <a:t>   </a:t>
            </a:r>
            <a:endParaRPr lang="en-US" sz="3200" dirty="0"/>
          </a:p>
          <a:p>
            <a:pPr algn="ctr">
              <a:defRPr/>
            </a:pPr>
            <a:endParaRPr lang="en-US" sz="3200" b="1" dirty="0">
              <a:solidFill>
                <a:srgbClr val="FFC000"/>
              </a:solidFill>
              <a:latin typeface="Verdana" pitchFamily="34" charset="0"/>
              <a:ea typeface="Verdana" pitchFamily="34" charset="0"/>
              <a:cs typeface="Verdana" pitchFamily="34" charset="0"/>
            </a:endParaRPr>
          </a:p>
        </p:txBody>
      </p:sp>
      <p:sp>
        <p:nvSpPr>
          <p:cNvPr id="6" name="Content Placeholder 2"/>
          <p:cNvSpPr txBox="1">
            <a:spLocks/>
          </p:cNvSpPr>
          <p:nvPr/>
        </p:nvSpPr>
        <p:spPr bwMode="auto">
          <a:xfrm>
            <a:off x="76200" y="1676400"/>
            <a:ext cx="906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0" fontAlgn="base" hangingPunct="0">
              <a:spcBef>
                <a:spcPct val="20000"/>
              </a:spcBef>
              <a:spcAft>
                <a:spcPct val="0"/>
              </a:spcAft>
              <a:buClr>
                <a:srgbClr val="8CADAE"/>
              </a:buClr>
              <a:buSzPct val="7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8C7B70"/>
              </a:buClr>
              <a:buSzPct val="70000"/>
              <a:buFont typeface="Wingdings" pitchFamily="2"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rgbClr val="8FB08C"/>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algn="l"/>
            <a:r>
              <a:rPr lang="en-US" sz="3300" dirty="0" smtClean="0">
                <a:solidFill>
                  <a:schemeClr val="bg1"/>
                </a:solidFill>
                <a:latin typeface="Verdana" pitchFamily="34" charset="0"/>
              </a:rPr>
              <a:t>  </a:t>
            </a:r>
            <a:r>
              <a:rPr lang="en-US" sz="3300" cap="none" dirty="0" smtClean="0">
                <a:solidFill>
                  <a:schemeClr val="bg1"/>
                </a:solidFill>
                <a:latin typeface="Verdana" pitchFamily="34" charset="0"/>
              </a:rPr>
              <a:t>Entering counts: </a:t>
            </a:r>
            <a:r>
              <a:rPr lang="en-US" sz="3300" cap="none" dirty="0" smtClean="0">
                <a:solidFill>
                  <a:srgbClr val="FFC000"/>
                </a:solidFill>
                <a:latin typeface="Verdana" pitchFamily="34" charset="0"/>
              </a:rPr>
              <a:t>BirdCount.org</a:t>
            </a:r>
            <a:endParaRPr lang="en-US" sz="3300" cap="none" dirty="0" smtClean="0">
              <a:solidFill>
                <a:srgbClr val="FFC000"/>
              </a:solidFill>
            </a:endParaRPr>
          </a:p>
        </p:txBody>
      </p:sp>
      <p:pic>
        <p:nvPicPr>
          <p:cNvPr id="11" name="Picture 10"/>
          <p:cNvPicPr/>
          <p:nvPr/>
        </p:nvPicPr>
        <p:blipFill rotWithShape="1">
          <a:blip r:embed="rId4"/>
          <a:srcRect l="23077" t="9488" r="23718" b="63077"/>
          <a:stretch/>
        </p:blipFill>
        <p:spPr bwMode="auto">
          <a:xfrm>
            <a:off x="342900" y="2731495"/>
            <a:ext cx="8534400" cy="2648154"/>
          </a:xfrm>
          <a:prstGeom prst="rect">
            <a:avLst/>
          </a:prstGeom>
          <a:ln>
            <a:noFill/>
          </a:ln>
          <a:extLst>
            <a:ext uri="{53640926-AAD7-44D8-BBD7-CCE9431645EC}">
              <a14:shadowObscured xmlns:a14="http://schemas.microsoft.com/office/drawing/2010/main"/>
            </a:ext>
          </a:extLst>
        </p:spPr>
      </p:pic>
      <p:sp>
        <p:nvSpPr>
          <p:cNvPr id="8" name="Right Arrow 7"/>
          <p:cNvSpPr/>
          <p:nvPr/>
        </p:nvSpPr>
        <p:spPr>
          <a:xfrm rot="18143423">
            <a:off x="2638646" y="4965645"/>
            <a:ext cx="1317103" cy="101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236592430"/>
      </p:ext>
    </p:extLst>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5236</TotalTime>
  <Words>2105</Words>
  <Application>Microsoft Office PowerPoint</Application>
  <PresentationFormat>On-screen Show (4:3)</PresentationFormat>
  <Paragraphs>175</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 Unicode MS</vt:lpstr>
      <vt:lpstr>ＭＳ Ｐゴシック</vt:lpstr>
      <vt:lpstr>Arial</vt:lpstr>
      <vt:lpstr>Georgia</vt:lpstr>
      <vt:lpstr>Times</vt:lpstr>
      <vt:lpstr>Verdana</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Lab of Ornithology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Spear</dc:creator>
  <cp:lastModifiedBy>Wrins-Ryan, Linda</cp:lastModifiedBy>
  <cp:revision>419</cp:revision>
  <cp:lastPrinted>2007-01-02T15:31:09Z</cp:lastPrinted>
  <dcterms:created xsi:type="dcterms:W3CDTF">2006-12-11T14:35:07Z</dcterms:created>
  <dcterms:modified xsi:type="dcterms:W3CDTF">2017-11-05T00:23:47Z</dcterms:modified>
</cp:coreProperties>
</file>